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64"/>
  </p:notesMasterIdLst>
  <p:handoutMasterIdLst>
    <p:handoutMasterId r:id="rId65"/>
  </p:handoutMasterIdLst>
  <p:sldIdLst>
    <p:sldId id="331" r:id="rId2"/>
    <p:sldId id="334" r:id="rId3"/>
    <p:sldId id="392" r:id="rId4"/>
    <p:sldId id="336" r:id="rId5"/>
    <p:sldId id="393" r:id="rId6"/>
    <p:sldId id="390" r:id="rId7"/>
    <p:sldId id="423" r:id="rId8"/>
    <p:sldId id="354" r:id="rId9"/>
    <p:sldId id="391" r:id="rId10"/>
    <p:sldId id="355" r:id="rId11"/>
    <p:sldId id="353" r:id="rId12"/>
    <p:sldId id="343" r:id="rId13"/>
    <p:sldId id="344" r:id="rId14"/>
    <p:sldId id="402" r:id="rId15"/>
    <p:sldId id="403" r:id="rId16"/>
    <p:sldId id="404" r:id="rId17"/>
    <p:sldId id="405" r:id="rId18"/>
    <p:sldId id="406" r:id="rId19"/>
    <p:sldId id="407" r:id="rId20"/>
    <p:sldId id="408" r:id="rId21"/>
    <p:sldId id="401" r:id="rId22"/>
    <p:sldId id="409" r:id="rId23"/>
    <p:sldId id="356" r:id="rId24"/>
    <p:sldId id="410" r:id="rId25"/>
    <p:sldId id="411" r:id="rId26"/>
    <p:sldId id="351" r:id="rId27"/>
    <p:sldId id="412" r:id="rId28"/>
    <p:sldId id="413" r:id="rId29"/>
    <p:sldId id="414" r:id="rId30"/>
    <p:sldId id="358" r:id="rId31"/>
    <p:sldId id="347" r:id="rId32"/>
    <p:sldId id="348" r:id="rId33"/>
    <p:sldId id="418" r:id="rId34"/>
    <p:sldId id="352" r:id="rId35"/>
    <p:sldId id="372" r:id="rId36"/>
    <p:sldId id="419" r:id="rId37"/>
    <p:sldId id="415" r:id="rId38"/>
    <p:sldId id="357" r:id="rId39"/>
    <p:sldId id="421" r:id="rId40"/>
    <p:sldId id="422" r:id="rId41"/>
    <p:sldId id="337" r:id="rId42"/>
    <p:sldId id="374" r:id="rId43"/>
    <p:sldId id="338" r:id="rId44"/>
    <p:sldId id="375" r:id="rId45"/>
    <p:sldId id="376" r:id="rId46"/>
    <p:sldId id="377" r:id="rId47"/>
    <p:sldId id="378" r:id="rId48"/>
    <p:sldId id="379" r:id="rId49"/>
    <p:sldId id="380" r:id="rId50"/>
    <p:sldId id="388" r:id="rId51"/>
    <p:sldId id="381" r:id="rId52"/>
    <p:sldId id="382" r:id="rId53"/>
    <p:sldId id="383" r:id="rId54"/>
    <p:sldId id="384" r:id="rId55"/>
    <p:sldId id="385" r:id="rId56"/>
    <p:sldId id="386" r:id="rId57"/>
    <p:sldId id="389" r:id="rId58"/>
    <p:sldId id="387" r:id="rId59"/>
    <p:sldId id="339" r:id="rId60"/>
    <p:sldId id="340" r:id="rId61"/>
    <p:sldId id="341" r:id="rId62"/>
    <p:sldId id="342" r:id="rId63"/>
  </p:sldIdLst>
  <p:sldSz cx="9144000" cy="6858000" type="screen4x3"/>
  <p:notesSz cx="6858000" cy="9144000"/>
  <p:custShowLst>
    <p:custShow name="VIs Con" id="0">
      <p:sldLst>
        <p:sld r:id="rId36"/>
      </p:sldLst>
    </p:custShow>
    <p:custShow name="Resources" id="1">
      <p:sldLst/>
    </p:custShow>
    <p:custShow name="Chapter menu" id="2">
      <p:sldLst/>
    </p:custShow>
    <p:custShow name="STP" id="3">
      <p:sldLst>
        <p:sld r:id="rId42"/>
        <p:sld r:id="rId43"/>
        <p:sld r:id="rId44"/>
        <p:sld r:id="rId45"/>
        <p:sld r:id="rId46"/>
        <p:sld r:id="rId47"/>
        <p:sld r:id="rId48"/>
        <p:sld r:id="rId49"/>
        <p:sld r:id="rId50"/>
        <p:sld r:id="rId51"/>
        <p:sld r:id="rId52"/>
        <p:sld r:id="rId53"/>
        <p:sld r:id="rId54"/>
        <p:sld r:id="rId55"/>
        <p:sld r:id="rId56"/>
        <p:sld r:id="rId57"/>
        <p:sld r:id="rId58"/>
        <p:sld r:id="rId59"/>
        <p:sld r:id="rId60"/>
        <p:sld r:id="rId61"/>
        <p:sld r:id="rId62"/>
        <p:sld r:id="rId63"/>
      </p:sldLst>
    </p:custShow>
    <p:custShow name="Transparencies" id="4">
      <p:sldLst>
        <p:sld r:id="rId5"/>
        <p:sld r:id="rId9"/>
        <p:sld r:id="rId11"/>
        <p:sld r:id="rId12"/>
        <p:sld r:id="rId24"/>
        <p:sld r:id="rId27"/>
        <p:sld r:id="rId31"/>
        <p:sld r:id="rId35"/>
        <p:sld r:id="rId39"/>
      </p:sldLst>
    </p:custShow>
    <p:custShow name="Chapter" id="5">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Lst>
    </p:custShow>
    <p:custShow name="Section 1" id="6">
      <p:sldLst>
        <p:sld r:id="rId2"/>
        <p:sld r:id="rId3"/>
        <p:sld r:id="rId4"/>
        <p:sld r:id="rId5"/>
        <p:sld r:id="rId6"/>
        <p:sld r:id="rId7"/>
        <p:sld r:id="rId8"/>
        <p:sld r:id="rId9"/>
        <p:sld r:id="rId10"/>
        <p:sld r:id="rId11"/>
        <p:sld r:id="rId12"/>
      </p:sldLst>
    </p:custShow>
    <p:custShow name="Section 2" id="7">
      <p:sldLst>
        <p:sld r:id="rId13"/>
        <p:sld r:id="rId14"/>
        <p:sld r:id="rId15"/>
        <p:sld r:id="rId16"/>
        <p:sld r:id="rId17"/>
        <p:sld r:id="rId18"/>
        <p:sld r:id="rId19"/>
        <p:sld r:id="rId20"/>
        <p:sld r:id="rId21"/>
        <p:sld r:id="rId22"/>
        <p:sld r:id="rId23"/>
        <p:sld r:id="rId24"/>
        <p:sld r:id="rId25"/>
        <p:sld r:id="rId26"/>
        <p:sld r:id="rId27"/>
        <p:sld r:id="rId28"/>
        <p:sld r:id="rId29"/>
        <p:sld r:id="rId30"/>
        <p:sld r:id="rId31"/>
      </p:sldLst>
    </p:custShow>
    <p:custShow name="Section 3" id="8">
      <p:sldLst>
        <p:sld r:id="rId32"/>
        <p:sld r:id="rId33"/>
        <p:sld r:id="rId34"/>
        <p:sld r:id="rId35"/>
        <p:sld r:id="rId36"/>
        <p:sld r:id="rId37"/>
        <p:sld r:id="rId38"/>
        <p:sld r:id="rId39"/>
        <p:sld r:id="rId40"/>
        <p:sld r:id="rId41"/>
      </p:sldLst>
    </p:custShow>
  </p:custShowLst>
  <p:custDataLst>
    <p:tags r:id="rId66"/>
  </p:custDataLst>
  <p:defaultTextStyle>
    <a:defPPr>
      <a:defRPr lang="en-US"/>
    </a:defPPr>
    <a:lvl1pPr algn="ctr" rtl="0" eaLnBrk="0" fontAlgn="base" hangingPunct="0">
      <a:spcBef>
        <a:spcPct val="0"/>
      </a:spcBef>
      <a:spcAft>
        <a:spcPct val="0"/>
      </a:spcAft>
      <a:defRPr sz="4000" kern="1200">
        <a:solidFill>
          <a:schemeClr val="tx1"/>
        </a:solidFill>
        <a:latin typeface="Arial" charset="0"/>
        <a:ea typeface="+mn-ea"/>
        <a:cs typeface="+mn-cs"/>
      </a:defRPr>
    </a:lvl1pPr>
    <a:lvl2pPr marL="457200" algn="ctr" rtl="0" eaLnBrk="0" fontAlgn="base" hangingPunct="0">
      <a:spcBef>
        <a:spcPct val="0"/>
      </a:spcBef>
      <a:spcAft>
        <a:spcPct val="0"/>
      </a:spcAft>
      <a:defRPr sz="4000" kern="1200">
        <a:solidFill>
          <a:schemeClr val="tx1"/>
        </a:solidFill>
        <a:latin typeface="Arial" charset="0"/>
        <a:ea typeface="+mn-ea"/>
        <a:cs typeface="+mn-cs"/>
      </a:defRPr>
    </a:lvl2pPr>
    <a:lvl3pPr marL="914400" algn="ctr" rtl="0" eaLnBrk="0" fontAlgn="base" hangingPunct="0">
      <a:spcBef>
        <a:spcPct val="0"/>
      </a:spcBef>
      <a:spcAft>
        <a:spcPct val="0"/>
      </a:spcAft>
      <a:defRPr sz="4000" kern="1200">
        <a:solidFill>
          <a:schemeClr val="tx1"/>
        </a:solidFill>
        <a:latin typeface="Arial" charset="0"/>
        <a:ea typeface="+mn-ea"/>
        <a:cs typeface="+mn-cs"/>
      </a:defRPr>
    </a:lvl3pPr>
    <a:lvl4pPr marL="1371600" algn="ctr" rtl="0" eaLnBrk="0" fontAlgn="base" hangingPunct="0">
      <a:spcBef>
        <a:spcPct val="0"/>
      </a:spcBef>
      <a:spcAft>
        <a:spcPct val="0"/>
      </a:spcAft>
      <a:defRPr sz="4000" kern="1200">
        <a:solidFill>
          <a:schemeClr val="tx1"/>
        </a:solidFill>
        <a:latin typeface="Arial" charset="0"/>
        <a:ea typeface="+mn-ea"/>
        <a:cs typeface="+mn-cs"/>
      </a:defRPr>
    </a:lvl4pPr>
    <a:lvl5pPr marL="1828800" algn="ctr"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CC3300"/>
    <a:srgbClr val="000099"/>
    <a:srgbClr val="FFCC00"/>
    <a:srgbClr val="CC0000"/>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8" autoAdjust="0"/>
    <p:restoredTop sz="89848" autoAdjust="0"/>
  </p:normalViewPr>
  <p:slideViewPr>
    <p:cSldViewPr snapToObjects="1">
      <p:cViewPr>
        <p:scale>
          <a:sx n="75" d="100"/>
          <a:sy n="75" d="100"/>
        </p:scale>
        <p:origin x="-840" y="18"/>
      </p:cViewPr>
      <p:guideLst>
        <p:guide orient="horz" pos="2160"/>
        <p:guide pos="288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Lst>
  </p:outlineViewPr>
  <p:notesTextViewPr>
    <p:cViewPr>
      <p:scale>
        <a:sx n="80" d="100"/>
        <a:sy n="80" d="100"/>
      </p:scale>
      <p:origin x="0" y="0"/>
    </p:cViewPr>
  </p:notesTextViewPr>
  <p:sorterViewPr>
    <p:cViewPr>
      <p:scale>
        <a:sx n="100" d="100"/>
        <a:sy n="100" d="100"/>
      </p:scale>
      <p:origin x="0" y="0"/>
    </p:cViewPr>
  </p:sorterViewPr>
  <p:notesViewPr>
    <p:cSldViewPr snapToObjects="1">
      <p:cViewPr varScale="1">
        <p:scale>
          <a:sx n="103" d="100"/>
          <a:sy n="103" d="100"/>
        </p:scale>
        <p:origin x="-166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3.xml"/><Relationship Id="rId39" Type="http://schemas.openxmlformats.org/officeDocument/2006/relationships/slide" Target="slides/slide49.xml"/><Relationship Id="rId3" Type="http://schemas.openxmlformats.org/officeDocument/2006/relationships/slide" Target="slides/slide3.xml"/><Relationship Id="rId21" Type="http://schemas.openxmlformats.org/officeDocument/2006/relationships/slide" Target="slides/slide27.xml"/><Relationship Id="rId34" Type="http://schemas.openxmlformats.org/officeDocument/2006/relationships/slide" Target="slides/slide44.xml"/><Relationship Id="rId42" Type="http://schemas.openxmlformats.org/officeDocument/2006/relationships/slide" Target="slides/slide52.xml"/><Relationship Id="rId47" Type="http://schemas.openxmlformats.org/officeDocument/2006/relationships/slide" Target="slides/slide57.xml"/><Relationship Id="rId50" Type="http://schemas.openxmlformats.org/officeDocument/2006/relationships/slide" Target="slides/slide60.xml"/><Relationship Id="rId7" Type="http://schemas.openxmlformats.org/officeDocument/2006/relationships/slide" Target="slides/slide9.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32.xml"/><Relationship Id="rId33" Type="http://schemas.openxmlformats.org/officeDocument/2006/relationships/slide" Target="slides/slide43.xml"/><Relationship Id="rId38" Type="http://schemas.openxmlformats.org/officeDocument/2006/relationships/slide" Target="slides/slide48.xml"/><Relationship Id="rId46" Type="http://schemas.openxmlformats.org/officeDocument/2006/relationships/slide" Target="slides/slide56.xml"/><Relationship Id="rId2" Type="http://schemas.openxmlformats.org/officeDocument/2006/relationships/slide" Target="slides/slide2.xml"/><Relationship Id="rId16" Type="http://schemas.openxmlformats.org/officeDocument/2006/relationships/slide" Target="slides/slide20.xml"/><Relationship Id="rId20" Type="http://schemas.openxmlformats.org/officeDocument/2006/relationships/slide" Target="slides/slide25.xml"/><Relationship Id="rId29" Type="http://schemas.openxmlformats.org/officeDocument/2006/relationships/slide" Target="slides/slide39.xml"/><Relationship Id="rId41" Type="http://schemas.openxmlformats.org/officeDocument/2006/relationships/slide" Target="slides/slide51.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5.xml"/><Relationship Id="rId24" Type="http://schemas.openxmlformats.org/officeDocument/2006/relationships/slide" Target="slides/slide31.xml"/><Relationship Id="rId32" Type="http://schemas.openxmlformats.org/officeDocument/2006/relationships/slide" Target="slides/slide42.xml"/><Relationship Id="rId37" Type="http://schemas.openxmlformats.org/officeDocument/2006/relationships/slide" Target="slides/slide47.xml"/><Relationship Id="rId40" Type="http://schemas.openxmlformats.org/officeDocument/2006/relationships/slide" Target="slides/slide50.xml"/><Relationship Id="rId45" Type="http://schemas.openxmlformats.org/officeDocument/2006/relationships/slide" Target="slides/slide55.xml"/><Relationship Id="rId5" Type="http://schemas.openxmlformats.org/officeDocument/2006/relationships/slide" Target="slides/slide6.xml"/><Relationship Id="rId15" Type="http://schemas.openxmlformats.org/officeDocument/2006/relationships/slide" Target="slides/slide19.xml"/><Relationship Id="rId23" Type="http://schemas.openxmlformats.org/officeDocument/2006/relationships/slide" Target="slides/slide29.xml"/><Relationship Id="rId28" Type="http://schemas.openxmlformats.org/officeDocument/2006/relationships/slide" Target="slides/slide37.xml"/><Relationship Id="rId36" Type="http://schemas.openxmlformats.org/officeDocument/2006/relationships/slide" Target="slides/slide46.xml"/><Relationship Id="rId49" Type="http://schemas.openxmlformats.org/officeDocument/2006/relationships/slide" Target="slides/slide59.xml"/><Relationship Id="rId10" Type="http://schemas.openxmlformats.org/officeDocument/2006/relationships/slide" Target="slides/slide14.xml"/><Relationship Id="rId19" Type="http://schemas.openxmlformats.org/officeDocument/2006/relationships/slide" Target="slides/slide24.xml"/><Relationship Id="rId31" Type="http://schemas.openxmlformats.org/officeDocument/2006/relationships/slide" Target="slides/slide41.xml"/><Relationship Id="rId44" Type="http://schemas.openxmlformats.org/officeDocument/2006/relationships/slide" Target="slides/slide54.xml"/><Relationship Id="rId52" Type="http://schemas.openxmlformats.org/officeDocument/2006/relationships/slide" Target="slides/slide62.xml"/><Relationship Id="rId4" Type="http://schemas.openxmlformats.org/officeDocument/2006/relationships/slide" Target="slides/slide5.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8.xml"/><Relationship Id="rId27" Type="http://schemas.openxmlformats.org/officeDocument/2006/relationships/slide" Target="slides/slide36.xml"/><Relationship Id="rId30" Type="http://schemas.openxmlformats.org/officeDocument/2006/relationships/slide" Target="slides/slide40.xml"/><Relationship Id="rId35" Type="http://schemas.openxmlformats.org/officeDocument/2006/relationships/slide" Target="slides/slide45.xml"/><Relationship Id="rId43" Type="http://schemas.openxmlformats.org/officeDocument/2006/relationships/slide" Target="slides/slide53.xml"/><Relationship Id="rId48" Type="http://schemas.openxmlformats.org/officeDocument/2006/relationships/slide" Target="slides/slide58.xml"/><Relationship Id="rId8" Type="http://schemas.openxmlformats.org/officeDocument/2006/relationships/slide" Target="slides/slide12.xml"/><Relationship Id="rId51"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spect="1" noChangeArrowheads="1" noTextEdit="1"/>
          </p:cNvSpPr>
          <p:nvPr>
            <p:ph type="sldImg"/>
          </p:nvPr>
        </p:nvSpPr>
        <p:spPr>
          <a:xfrm>
            <a:off x="1150938" y="692150"/>
            <a:ext cx="4556125" cy="3416300"/>
          </a:xfrm>
          <a:ln/>
        </p:spPr>
      </p:sp>
      <p:sp>
        <p:nvSpPr>
          <p:cNvPr id="113050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291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2502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Rot="1" noChangeAspect="1" noChangeArrowheads="1" noTextEdit="1"/>
          </p:cNvSpPr>
          <p:nvPr>
            <p:ph type="sldImg"/>
          </p:nvPr>
        </p:nvSpPr>
        <p:spPr>
          <a:xfrm>
            <a:off x="1150938" y="692150"/>
            <a:ext cx="4556125" cy="3416300"/>
          </a:xfrm>
          <a:ln/>
        </p:spPr>
      </p:sp>
      <p:sp>
        <p:nvSpPr>
          <p:cNvPr id="113971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Rot="1" noChangeAspect="1" noChangeArrowheads="1" noTextEdit="1"/>
          </p:cNvSpPr>
          <p:nvPr>
            <p:ph type="sldImg"/>
          </p:nvPr>
        </p:nvSpPr>
        <p:spPr>
          <a:xfrm>
            <a:off x="1150938" y="692150"/>
            <a:ext cx="4556125" cy="3416300"/>
          </a:xfrm>
          <a:ln/>
        </p:spPr>
      </p:sp>
      <p:sp>
        <p:nvSpPr>
          <p:cNvPr id="114074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a:xfrm>
            <a:off x="1150938" y="692150"/>
            <a:ext cx="4556125" cy="3416300"/>
          </a:xfrm>
          <a:ln/>
        </p:spPr>
      </p:sp>
      <p:sp>
        <p:nvSpPr>
          <p:cNvPr id="114176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Rot="1" noChangeAspect="1" noChangeArrowheads="1" noTextEdit="1"/>
          </p:cNvSpPr>
          <p:nvPr>
            <p:ph type="sldImg"/>
          </p:nvPr>
        </p:nvSpPr>
        <p:spPr>
          <a:xfrm>
            <a:off x="1150938" y="692150"/>
            <a:ext cx="4556125" cy="3416300"/>
          </a:xfrm>
          <a:ln/>
        </p:spPr>
      </p:sp>
      <p:sp>
        <p:nvSpPr>
          <p:cNvPr id="114278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Rot="1" noChangeAspect="1" noChangeArrowheads="1" noTextEdit="1"/>
          </p:cNvSpPr>
          <p:nvPr>
            <p:ph type="sldImg"/>
          </p:nvPr>
        </p:nvSpPr>
        <p:spPr>
          <a:xfrm>
            <a:off x="1150938" y="692150"/>
            <a:ext cx="4556125" cy="3416300"/>
          </a:xfrm>
          <a:ln/>
        </p:spPr>
      </p:sp>
      <p:sp>
        <p:nvSpPr>
          <p:cNvPr id="114381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Rot="1" noChangeAspect="1" noChangeArrowheads="1" noTextEdit="1"/>
          </p:cNvSpPr>
          <p:nvPr>
            <p:ph type="sldImg"/>
          </p:nvPr>
        </p:nvSpPr>
        <p:spPr>
          <a:xfrm>
            <a:off x="1150938" y="692150"/>
            <a:ext cx="4556125" cy="3416300"/>
          </a:xfrm>
          <a:ln/>
        </p:spPr>
      </p:sp>
      <p:sp>
        <p:nvSpPr>
          <p:cNvPr id="114483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Rot="1" noChangeAspect="1" noChangeArrowheads="1" noTextEdit="1"/>
          </p:cNvSpPr>
          <p:nvPr>
            <p:ph type="sldImg"/>
          </p:nvPr>
        </p:nvSpPr>
        <p:spPr>
          <a:xfrm>
            <a:off x="1150938" y="692150"/>
            <a:ext cx="4556125" cy="3416300"/>
          </a:xfrm>
          <a:ln/>
        </p:spPr>
      </p:sp>
      <p:sp>
        <p:nvSpPr>
          <p:cNvPr id="11458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Rot="1" noChangeAspect="1" noChangeArrowheads="1" noTextEdit="1"/>
          </p:cNvSpPr>
          <p:nvPr>
            <p:ph type="sldImg"/>
          </p:nvPr>
        </p:nvSpPr>
        <p:spPr>
          <a:xfrm>
            <a:off x="1150938" y="692150"/>
            <a:ext cx="4556125" cy="3416300"/>
          </a:xfrm>
          <a:ln/>
        </p:spPr>
      </p:sp>
      <p:sp>
        <p:nvSpPr>
          <p:cNvPr id="114688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Rot="1" noChangeAspect="1" noChangeArrowheads="1" noTextEdit="1"/>
          </p:cNvSpPr>
          <p:nvPr>
            <p:ph type="sldImg"/>
          </p:nvPr>
        </p:nvSpPr>
        <p:spPr>
          <a:xfrm>
            <a:off x="1150938" y="692150"/>
            <a:ext cx="4556125" cy="3416300"/>
          </a:xfrm>
          <a:ln/>
        </p:spPr>
      </p:sp>
      <p:sp>
        <p:nvSpPr>
          <p:cNvPr id="11315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a:xfrm>
            <a:off x="1150938" y="692150"/>
            <a:ext cx="4556125" cy="3416300"/>
          </a:xfrm>
          <a:ln/>
        </p:spPr>
      </p:sp>
      <p:sp>
        <p:nvSpPr>
          <p:cNvPr id="114790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xfrm>
            <a:off x="1150938" y="692150"/>
            <a:ext cx="4556125" cy="3416300"/>
          </a:xfrm>
          <a:ln/>
        </p:spPr>
      </p:sp>
      <p:sp>
        <p:nvSpPr>
          <p:cNvPr id="114893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noTextEdit="1"/>
          </p:cNvSpPr>
          <p:nvPr>
            <p:ph type="sldImg"/>
          </p:nvPr>
        </p:nvSpPr>
        <p:spPr>
          <a:xfrm>
            <a:off x="1150938" y="692150"/>
            <a:ext cx="4556125" cy="3416300"/>
          </a:xfrm>
          <a:ln/>
        </p:spPr>
      </p:sp>
      <p:sp>
        <p:nvSpPr>
          <p:cNvPr id="114995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3117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spect="1" noChangeArrowheads="1" noTextEdit="1"/>
          </p:cNvSpPr>
          <p:nvPr>
            <p:ph type="sldImg"/>
          </p:nvPr>
        </p:nvSpPr>
        <p:spPr>
          <a:xfrm>
            <a:off x="1150938" y="692150"/>
            <a:ext cx="4556125" cy="3416300"/>
          </a:xfrm>
          <a:ln/>
        </p:spPr>
      </p:sp>
      <p:sp>
        <p:nvSpPr>
          <p:cNvPr id="115098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a:xfrm>
            <a:off x="1150938" y="692150"/>
            <a:ext cx="4556125" cy="3416300"/>
          </a:xfrm>
          <a:ln/>
        </p:spPr>
      </p:sp>
      <p:sp>
        <p:nvSpPr>
          <p:cNvPr id="11520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2093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Rot="1" noChangeAspect="1" noChangeArrowheads="1" noTextEdit="1"/>
          </p:cNvSpPr>
          <p:nvPr>
            <p:ph type="sldImg"/>
          </p:nvPr>
        </p:nvSpPr>
        <p:spPr>
          <a:xfrm>
            <a:off x="1150938" y="692150"/>
            <a:ext cx="4556125" cy="3416300"/>
          </a:xfrm>
          <a:ln/>
        </p:spPr>
      </p:sp>
      <p:sp>
        <p:nvSpPr>
          <p:cNvPr id="115302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Rot="1" noChangeAspect="1" noChangeArrowheads="1" noTextEdit="1"/>
          </p:cNvSpPr>
          <p:nvPr>
            <p:ph type="sldImg"/>
          </p:nvPr>
        </p:nvSpPr>
        <p:spPr>
          <a:xfrm>
            <a:off x="1150938" y="692150"/>
            <a:ext cx="4556125" cy="3416300"/>
          </a:xfrm>
          <a:ln/>
        </p:spPr>
      </p:sp>
      <p:sp>
        <p:nvSpPr>
          <p:cNvPr id="115405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Rot="1" noChangeAspect="1" noChangeArrowheads="1" noTextEdit="1"/>
          </p:cNvSpPr>
          <p:nvPr>
            <p:ph type="sldImg"/>
          </p:nvPr>
        </p:nvSpPr>
        <p:spPr>
          <a:xfrm>
            <a:off x="1150938" y="692150"/>
            <a:ext cx="4556125" cy="3416300"/>
          </a:xfrm>
          <a:ln/>
        </p:spPr>
      </p:sp>
      <p:sp>
        <p:nvSpPr>
          <p:cNvPr id="1155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Rot="1" noChangeAspect="1" noChangeArrowheads="1" noTextEdit="1"/>
          </p:cNvSpPr>
          <p:nvPr>
            <p:ph type="sldImg"/>
          </p:nvPr>
        </p:nvSpPr>
        <p:spPr>
          <a:xfrm>
            <a:off x="1150938" y="692150"/>
            <a:ext cx="4556125" cy="3416300"/>
          </a:xfrm>
          <a:ln/>
        </p:spPr>
      </p:sp>
      <p:sp>
        <p:nvSpPr>
          <p:cNvPr id="113254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3526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a:xfrm>
            <a:off x="1150938" y="692150"/>
            <a:ext cx="4556125" cy="3416300"/>
          </a:xfrm>
          <a:ln/>
        </p:spPr>
      </p:sp>
      <p:sp>
        <p:nvSpPr>
          <p:cNvPr id="115610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Rot="1" noChangeAspect="1" noChangeArrowheads="1" noTextEdit="1"/>
          </p:cNvSpPr>
          <p:nvPr>
            <p:ph type="sldImg"/>
          </p:nvPr>
        </p:nvSpPr>
        <p:spPr>
          <a:xfrm>
            <a:off x="1150938" y="692150"/>
            <a:ext cx="4556125" cy="3416300"/>
          </a:xfrm>
          <a:ln/>
        </p:spPr>
      </p:sp>
      <p:sp>
        <p:nvSpPr>
          <p:cNvPr id="11571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Rot="1" noChangeAspect="1" noChangeArrowheads="1" noTextEdit="1"/>
          </p:cNvSpPr>
          <p:nvPr>
            <p:ph type="sldImg"/>
          </p:nvPr>
        </p:nvSpPr>
        <p:spPr>
          <a:xfrm>
            <a:off x="1150938" y="692150"/>
            <a:ext cx="4556125" cy="3416300"/>
          </a:xfrm>
          <a:ln/>
        </p:spPr>
      </p:sp>
      <p:sp>
        <p:nvSpPr>
          <p:cNvPr id="115814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2298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6394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Rot="1" noChangeAspect="1" noChangeArrowheads="1" noTextEdit="1"/>
          </p:cNvSpPr>
          <p:nvPr>
            <p:ph type="sldImg"/>
          </p:nvPr>
        </p:nvSpPr>
        <p:spPr>
          <a:xfrm>
            <a:off x="1150938" y="692150"/>
            <a:ext cx="4556125" cy="3416300"/>
          </a:xfrm>
          <a:ln/>
        </p:spPr>
      </p:sp>
      <p:sp>
        <p:nvSpPr>
          <p:cNvPr id="115917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Rot="1" noChangeAspect="1" noChangeArrowheads="1" noTextEdit="1"/>
          </p:cNvSpPr>
          <p:nvPr>
            <p:ph type="sldImg"/>
          </p:nvPr>
        </p:nvSpPr>
        <p:spPr>
          <a:xfrm>
            <a:off x="1150938" y="692150"/>
            <a:ext cx="4556125" cy="3416300"/>
          </a:xfrm>
          <a:ln/>
        </p:spPr>
      </p:sp>
      <p:sp>
        <p:nvSpPr>
          <p:cNvPr id="116019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3322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Rot="1" noChangeAspect="1" noChangeArrowheads="1" noTextEdit="1"/>
          </p:cNvSpPr>
          <p:nvPr>
            <p:ph type="sldImg"/>
          </p:nvPr>
        </p:nvSpPr>
        <p:spPr>
          <a:xfrm>
            <a:off x="1150938" y="692150"/>
            <a:ext cx="4556125" cy="3416300"/>
          </a:xfrm>
          <a:ln/>
        </p:spPr>
      </p:sp>
      <p:sp>
        <p:nvSpPr>
          <p:cNvPr id="116122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Rot="1" noChangeAspect="1" noChangeArrowheads="1" noTextEdit="1"/>
          </p:cNvSpPr>
          <p:nvPr>
            <p:ph type="sldImg"/>
          </p:nvPr>
        </p:nvSpPr>
        <p:spPr>
          <a:xfrm>
            <a:off x="1150938" y="692150"/>
            <a:ext cx="4556125" cy="3416300"/>
          </a:xfrm>
          <a:ln/>
        </p:spPr>
      </p:sp>
      <p:sp>
        <p:nvSpPr>
          <p:cNvPr id="100454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Rot="1" noChangeAspect="1" noChangeArrowheads="1" noTextEdit="1"/>
          </p:cNvSpPr>
          <p:nvPr>
            <p:ph type="sldImg"/>
          </p:nvPr>
        </p:nvSpPr>
        <p:spPr>
          <a:xfrm>
            <a:off x="1150938" y="692150"/>
            <a:ext cx="4556125" cy="3416300"/>
          </a:xfrm>
          <a:ln/>
        </p:spPr>
      </p:sp>
      <p:sp>
        <p:nvSpPr>
          <p:cNvPr id="116224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Rot="1" noChangeAspect="1" noChangeArrowheads="1" noTextEdit="1"/>
          </p:cNvSpPr>
          <p:nvPr>
            <p:ph type="sldImg"/>
          </p:nvPr>
        </p:nvSpPr>
        <p:spPr>
          <a:xfrm>
            <a:off x="1150938" y="692150"/>
            <a:ext cx="4556125" cy="3416300"/>
          </a:xfrm>
          <a:ln/>
        </p:spPr>
      </p:sp>
      <p:sp>
        <p:nvSpPr>
          <p:cNvPr id="116326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Rot="1" noChangeAspect="1" noChangeArrowheads="1" noTextEdit="1"/>
          </p:cNvSpPr>
          <p:nvPr>
            <p:ph type="sldImg"/>
          </p:nvPr>
        </p:nvSpPr>
        <p:spPr>
          <a:xfrm>
            <a:off x="1150938" y="692150"/>
            <a:ext cx="4556125" cy="3416300"/>
          </a:xfrm>
          <a:ln/>
        </p:spPr>
      </p:sp>
      <p:sp>
        <p:nvSpPr>
          <p:cNvPr id="116429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Rot="1" noChangeAspect="1" noChangeArrowheads="1" noTextEdit="1"/>
          </p:cNvSpPr>
          <p:nvPr>
            <p:ph type="sldImg"/>
          </p:nvPr>
        </p:nvSpPr>
        <p:spPr>
          <a:xfrm>
            <a:off x="1150938" y="692150"/>
            <a:ext cx="4556125" cy="3416300"/>
          </a:xfrm>
          <a:ln/>
        </p:spPr>
      </p:sp>
      <p:sp>
        <p:nvSpPr>
          <p:cNvPr id="116531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a:xfrm>
            <a:off x="1150938" y="692150"/>
            <a:ext cx="4556125" cy="3416300"/>
          </a:xfrm>
          <a:ln/>
        </p:spPr>
      </p:sp>
      <p:sp>
        <p:nvSpPr>
          <p:cNvPr id="116634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Rot="1" noChangeAspect="1" noChangeArrowheads="1" noTextEdit="1"/>
          </p:cNvSpPr>
          <p:nvPr>
            <p:ph type="sldImg"/>
          </p:nvPr>
        </p:nvSpPr>
        <p:spPr>
          <a:xfrm>
            <a:off x="1150938" y="692150"/>
            <a:ext cx="4556125" cy="3416300"/>
          </a:xfrm>
          <a:ln/>
        </p:spPr>
      </p:sp>
      <p:sp>
        <p:nvSpPr>
          <p:cNvPr id="116736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Rot="1" noChangeAspect="1" noChangeArrowheads="1" noTextEdit="1"/>
          </p:cNvSpPr>
          <p:nvPr>
            <p:ph type="sldImg"/>
          </p:nvPr>
        </p:nvSpPr>
        <p:spPr>
          <a:xfrm>
            <a:off x="1150938" y="692150"/>
            <a:ext cx="4556125" cy="3416300"/>
          </a:xfrm>
          <a:ln/>
        </p:spPr>
      </p:sp>
      <p:sp>
        <p:nvSpPr>
          <p:cNvPr id="116838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Rot="1" noChangeAspect="1" noChangeArrowheads="1" noTextEdit="1"/>
          </p:cNvSpPr>
          <p:nvPr>
            <p:ph type="sldImg"/>
          </p:nvPr>
        </p:nvSpPr>
        <p:spPr>
          <a:xfrm>
            <a:off x="1150938" y="692150"/>
            <a:ext cx="4556125" cy="3416300"/>
          </a:xfrm>
          <a:ln/>
        </p:spPr>
      </p:sp>
      <p:sp>
        <p:nvSpPr>
          <p:cNvPr id="116941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Rot="1" noChangeAspect="1" noChangeArrowheads="1" noTextEdit="1"/>
          </p:cNvSpPr>
          <p:nvPr>
            <p:ph type="sldImg"/>
          </p:nvPr>
        </p:nvSpPr>
        <p:spPr>
          <a:xfrm>
            <a:off x="1150938" y="692150"/>
            <a:ext cx="4556125" cy="3416300"/>
          </a:xfrm>
          <a:ln/>
        </p:spPr>
      </p:sp>
      <p:sp>
        <p:nvSpPr>
          <p:cNvPr id="117043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noTextEdit="1"/>
          </p:cNvSpPr>
          <p:nvPr>
            <p:ph type="sldImg"/>
          </p:nvPr>
        </p:nvSpPr>
        <p:spPr>
          <a:xfrm>
            <a:off x="1150938" y="692150"/>
            <a:ext cx="4556125" cy="3416300"/>
          </a:xfrm>
          <a:ln/>
        </p:spPr>
      </p:sp>
      <p:sp>
        <p:nvSpPr>
          <p:cNvPr id="108339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Rot="1" noChangeAspect="1" noChangeArrowheads="1" noTextEdit="1"/>
          </p:cNvSpPr>
          <p:nvPr>
            <p:ph type="sldImg"/>
          </p:nvPr>
        </p:nvSpPr>
        <p:spPr>
          <a:xfrm>
            <a:off x="1150938" y="692150"/>
            <a:ext cx="4556125" cy="3416300"/>
          </a:xfrm>
          <a:ln/>
        </p:spPr>
      </p:sp>
      <p:sp>
        <p:nvSpPr>
          <p:cNvPr id="113357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Rot="1" noChangeAspect="1" noChangeArrowheads="1" noTextEdit="1"/>
          </p:cNvSpPr>
          <p:nvPr>
            <p:ph type="sldImg"/>
          </p:nvPr>
        </p:nvSpPr>
        <p:spPr>
          <a:xfrm>
            <a:off x="1150938" y="692150"/>
            <a:ext cx="4556125" cy="3416300"/>
          </a:xfrm>
          <a:ln/>
        </p:spPr>
      </p:sp>
      <p:sp>
        <p:nvSpPr>
          <p:cNvPr id="11714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Rot="1" noChangeAspect="1" noChangeArrowheads="1" noTextEdit="1"/>
          </p:cNvSpPr>
          <p:nvPr>
            <p:ph type="sldImg"/>
          </p:nvPr>
        </p:nvSpPr>
        <p:spPr>
          <a:xfrm>
            <a:off x="1150938" y="692150"/>
            <a:ext cx="4556125" cy="3416300"/>
          </a:xfrm>
          <a:ln/>
        </p:spPr>
      </p:sp>
      <p:sp>
        <p:nvSpPr>
          <p:cNvPr id="117248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Rot="1" noChangeAspect="1" noChangeArrowheads="1" noTextEdit="1"/>
          </p:cNvSpPr>
          <p:nvPr>
            <p:ph type="sldImg"/>
          </p:nvPr>
        </p:nvSpPr>
        <p:spPr>
          <a:xfrm>
            <a:off x="1150938" y="692150"/>
            <a:ext cx="4556125" cy="3416300"/>
          </a:xfrm>
          <a:ln/>
        </p:spPr>
      </p:sp>
      <p:sp>
        <p:nvSpPr>
          <p:cNvPr id="117350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Rot="1" noChangeAspect="1" noChangeArrowheads="1" noTextEdit="1"/>
          </p:cNvSpPr>
          <p:nvPr>
            <p:ph type="sldImg"/>
          </p:nvPr>
        </p:nvSpPr>
        <p:spPr>
          <a:xfrm>
            <a:off x="1150938" y="692150"/>
            <a:ext cx="4556125" cy="3416300"/>
          </a:xfrm>
          <a:ln/>
        </p:spPr>
      </p:sp>
      <p:sp>
        <p:nvSpPr>
          <p:cNvPr id="117453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Rot="1" noChangeAspect="1" noChangeArrowheads="1" noTextEdit="1"/>
          </p:cNvSpPr>
          <p:nvPr>
            <p:ph type="sldImg"/>
          </p:nvPr>
        </p:nvSpPr>
        <p:spPr>
          <a:xfrm>
            <a:off x="1150938" y="692150"/>
            <a:ext cx="4556125" cy="3416300"/>
          </a:xfrm>
          <a:ln/>
        </p:spPr>
      </p:sp>
      <p:sp>
        <p:nvSpPr>
          <p:cNvPr id="117555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Rot="1" noChangeAspect="1" noChangeArrowheads="1" noTextEdit="1"/>
          </p:cNvSpPr>
          <p:nvPr>
            <p:ph type="sldImg"/>
          </p:nvPr>
        </p:nvSpPr>
        <p:spPr>
          <a:xfrm>
            <a:off x="1150938" y="692150"/>
            <a:ext cx="4556125" cy="3416300"/>
          </a:xfrm>
          <a:ln/>
        </p:spPr>
      </p:sp>
      <p:sp>
        <p:nvSpPr>
          <p:cNvPr id="117658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Rot="1" noChangeAspect="1" noChangeArrowheads="1" noTextEdit="1"/>
          </p:cNvSpPr>
          <p:nvPr>
            <p:ph type="sldImg"/>
          </p:nvPr>
        </p:nvSpPr>
        <p:spPr>
          <a:xfrm>
            <a:off x="1150938" y="692150"/>
            <a:ext cx="4556125" cy="3416300"/>
          </a:xfrm>
          <a:ln/>
        </p:spPr>
      </p:sp>
      <p:sp>
        <p:nvSpPr>
          <p:cNvPr id="108544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Rot="1" noChangeAspect="1" noChangeArrowheads="1" noTextEdit="1"/>
          </p:cNvSpPr>
          <p:nvPr>
            <p:ph type="sldImg"/>
          </p:nvPr>
        </p:nvSpPr>
        <p:spPr>
          <a:xfrm>
            <a:off x="1150938" y="692150"/>
            <a:ext cx="4556125" cy="3416300"/>
          </a:xfrm>
          <a:ln/>
        </p:spPr>
      </p:sp>
      <p:sp>
        <p:nvSpPr>
          <p:cNvPr id="11776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Rot="1" noChangeAspect="1" noChangeArrowheads="1" noTextEdit="1"/>
          </p:cNvSpPr>
          <p:nvPr>
            <p:ph type="sldImg"/>
          </p:nvPr>
        </p:nvSpPr>
        <p:spPr>
          <a:xfrm>
            <a:off x="1150938" y="692150"/>
            <a:ext cx="4556125" cy="3416300"/>
          </a:xfrm>
          <a:ln/>
        </p:spPr>
      </p:sp>
      <p:sp>
        <p:nvSpPr>
          <p:cNvPr id="117862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xfrm>
            <a:off x="1150938" y="692150"/>
            <a:ext cx="4556125" cy="3416300"/>
          </a:xfrm>
          <a:ln/>
        </p:spPr>
      </p:sp>
      <p:sp>
        <p:nvSpPr>
          <p:cNvPr id="117965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Rot="1" noChangeAspect="1" noChangeArrowheads="1" noTextEdit="1"/>
          </p:cNvSpPr>
          <p:nvPr>
            <p:ph type="sldImg"/>
          </p:nvPr>
        </p:nvSpPr>
        <p:spPr>
          <a:xfrm>
            <a:off x="1150938" y="692150"/>
            <a:ext cx="4556125" cy="3416300"/>
          </a:xfrm>
          <a:ln/>
        </p:spPr>
      </p:sp>
      <p:sp>
        <p:nvSpPr>
          <p:cNvPr id="113459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Rot="1" noChangeAspect="1" noChangeArrowheads="1" noTextEdit="1"/>
          </p:cNvSpPr>
          <p:nvPr>
            <p:ph type="sldImg"/>
          </p:nvPr>
        </p:nvSpPr>
        <p:spPr>
          <a:xfrm>
            <a:off x="1150938" y="692150"/>
            <a:ext cx="4556125" cy="3416300"/>
          </a:xfrm>
          <a:ln/>
        </p:spPr>
      </p:sp>
      <p:sp>
        <p:nvSpPr>
          <p:cNvPr id="11806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Rot="1" noChangeAspect="1" noChangeArrowheads="1" noTextEdit="1"/>
          </p:cNvSpPr>
          <p:nvPr>
            <p:ph type="sldImg"/>
          </p:nvPr>
        </p:nvSpPr>
        <p:spPr>
          <a:xfrm>
            <a:off x="1150938" y="692150"/>
            <a:ext cx="4556125" cy="3416300"/>
          </a:xfrm>
          <a:ln/>
        </p:spPr>
      </p:sp>
      <p:sp>
        <p:nvSpPr>
          <p:cNvPr id="118170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Rot="1" noChangeAspect="1" noChangeArrowheads="1" noTextEdit="1"/>
          </p:cNvSpPr>
          <p:nvPr>
            <p:ph type="sldImg"/>
          </p:nvPr>
        </p:nvSpPr>
        <p:spPr>
          <a:xfrm>
            <a:off x="1150938" y="692150"/>
            <a:ext cx="4556125" cy="3416300"/>
          </a:xfrm>
          <a:ln/>
        </p:spPr>
      </p:sp>
      <p:sp>
        <p:nvSpPr>
          <p:cNvPr id="11827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noTextEdit="1"/>
          </p:cNvSpPr>
          <p:nvPr>
            <p:ph type="sldImg"/>
          </p:nvPr>
        </p:nvSpPr>
        <p:spPr>
          <a:xfrm>
            <a:off x="1150938" y="692150"/>
            <a:ext cx="4556125" cy="3416300"/>
          </a:xfrm>
          <a:ln/>
        </p:spPr>
      </p:sp>
      <p:sp>
        <p:nvSpPr>
          <p:cNvPr id="113562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27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Rot="1" noChangeAspect="1" noChangeArrowheads="1" noTextEdit="1"/>
          </p:cNvSpPr>
          <p:nvPr>
            <p:ph type="sldImg"/>
          </p:nvPr>
        </p:nvSpPr>
        <p:spPr>
          <a:xfrm>
            <a:off x="1150938" y="692150"/>
            <a:ext cx="4556125" cy="3416300"/>
          </a:xfrm>
          <a:ln/>
        </p:spPr>
      </p:sp>
      <p:sp>
        <p:nvSpPr>
          <p:cNvPr id="1136644" name="Rectangle 4"/>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11/3/2009</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1FA9A273-56E6-4345-BDFC-F14F2067412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F3EF288-F209-40A3-9C99-53026D71F6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DAF4A6F-BCF1-4CE7-BE58-A64740F0CD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D58B48F-5E16-4C46-B1E5-7B1A1941C6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368DAE13-9241-49B2-AC55-F920620FDE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D7E72C8-8C23-4828-9A36-C39B2B8EE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11/3/2009</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2F4F7AF-C5C3-4C92-9A73-1D88178FF2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11/3/2009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70C81516-C5C0-448F-AB93-583AEFF6E0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11/3/2009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1CF0ED5-3007-467A-9670-4AD3704578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2ABAFF3-D376-44EF-BD60-47BD1307AC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E6B88F8-84EA-4A39-A2C1-098E8C5DC7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9B81F-C347-4BEF-BFDF-29C42F48304A}" type="datetimeFigureOut">
              <a:rPr lang="en-US" smtClean="0"/>
              <a:pPr/>
              <a:t>11/3/2009</a:t>
            </a:fld>
            <a:endParaRPr lang="en-US" dirty="0">
              <a:solidFill>
                <a:schemeClr val="tx2">
                  <a:shade val="9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FA9A273-56E6-4345-BDFC-F14F20674121}" type="slidenum">
              <a:rPr lang="en-US" smtClean="0"/>
              <a:pPr/>
              <a:t>‹#›</a:t>
            </a:fld>
            <a:endParaRPr lang="en-US"/>
          </a:p>
        </p:txBody>
      </p:sp>
      <p:sp>
        <p:nvSpPr>
          <p:cNvPr id="7" name="Text Box 15"/>
          <p:cNvSpPr txBox="1">
            <a:spLocks noChangeArrowheads="1"/>
          </p:cNvSpPr>
          <p:nvPr userDrawn="1"/>
        </p:nvSpPr>
        <p:spPr bwMode="auto">
          <a:xfrm>
            <a:off x="5283200" y="6643688"/>
            <a:ext cx="3048000" cy="214312"/>
          </a:xfrm>
          <a:prstGeom prst="rect">
            <a:avLst/>
          </a:prstGeom>
          <a:noFill/>
          <a:ln w="12700">
            <a:noFill/>
            <a:miter lim="800000"/>
            <a:headEnd/>
            <a:tailEnd/>
          </a:ln>
          <a:effectLst/>
        </p:spPr>
        <p:txBody>
          <a:bodyPr>
            <a:spAutoFit/>
          </a:bodyPr>
          <a:lstStyle/>
          <a:p>
            <a:pPr algn="l"/>
            <a:r>
              <a:rPr lang="en-US" sz="800">
                <a:solidFill>
                  <a:schemeClr val="bg1"/>
                </a:solidFill>
              </a:rPr>
              <a:t>Copyright © by Holt, Rinehart and Winston. All rights reserved.</a:t>
            </a:r>
          </a:p>
        </p:txBody>
      </p:sp>
      <p:pic>
        <p:nvPicPr>
          <p:cNvPr id="8" name="Picture 16"/>
          <p:cNvPicPr>
            <a:picLocks noChangeAspect="1" noChangeArrowheads="1"/>
          </p:cNvPicPr>
          <p:nvPr userDrawn="1"/>
        </p:nvPicPr>
        <p:blipFill>
          <a:blip r:embed="rId13"/>
          <a:srcRect/>
          <a:stretch>
            <a:fillRect/>
          </a:stretch>
        </p:blipFill>
        <p:spPr bwMode="auto">
          <a:xfrm>
            <a:off x="6350000" y="6248400"/>
            <a:ext cx="1792288" cy="393700"/>
          </a:xfrm>
          <a:prstGeom prst="rect">
            <a:avLst/>
          </a:prstGeom>
          <a:noFill/>
          <a:ln w="9525">
            <a:noFill/>
            <a:miter lim="800000"/>
            <a:headEnd/>
            <a:tailEnd/>
          </a:ln>
        </p:spPr>
      </p:pic>
      <p:sp>
        <p:nvSpPr>
          <p:cNvPr id="9" name="Rectangle 17"/>
          <p:cNvSpPr>
            <a:spLocks noChangeArrowheads="1"/>
          </p:cNvSpPr>
          <p:nvPr userDrawn="1"/>
        </p:nvSpPr>
        <p:spPr bwMode="auto">
          <a:xfrm>
            <a:off x="6483350" y="6278563"/>
            <a:ext cx="1524000" cy="274637"/>
          </a:xfrm>
          <a:prstGeom prst="rect">
            <a:avLst/>
          </a:prstGeom>
          <a:noFill/>
          <a:ln w="12700">
            <a:noFill/>
            <a:miter lim="800000"/>
            <a:headEnd/>
            <a:tailEnd/>
          </a:ln>
          <a:effectLst/>
        </p:spPr>
        <p:txBody>
          <a:bodyPr>
            <a:spAutoFit/>
          </a:bodyPr>
          <a:lstStyle/>
          <a:p>
            <a:r>
              <a:rPr lang="en-US" sz="1200" b="1">
                <a:solidFill>
                  <a:srgbClr val="000099"/>
                </a:solidFill>
              </a:rPr>
              <a:t>Resources</a:t>
            </a:r>
            <a:endParaRPr lang="en-US" sz="1000" b="1">
              <a:solidFill>
                <a:srgbClr val="000099"/>
              </a:solidFill>
            </a:endParaRPr>
          </a:p>
        </p:txBody>
      </p:sp>
      <p:pic>
        <p:nvPicPr>
          <p:cNvPr id="10" name="Picture 9"/>
          <p:cNvPicPr>
            <a:picLocks noChangeAspect="1" noChangeArrowheads="1"/>
          </p:cNvPicPr>
          <p:nvPr userDrawn="1"/>
        </p:nvPicPr>
        <p:blipFill>
          <a:blip r:embed="rId14"/>
          <a:srcRect/>
          <a:stretch>
            <a:fillRect/>
          </a:stretch>
        </p:blipFill>
        <p:spPr bwMode="auto">
          <a:xfrm>
            <a:off x="4445000" y="6248400"/>
            <a:ext cx="1792288" cy="393700"/>
          </a:xfrm>
          <a:prstGeom prst="rect">
            <a:avLst/>
          </a:prstGeom>
          <a:noFill/>
        </p:spPr>
      </p:pic>
      <p:sp>
        <p:nvSpPr>
          <p:cNvPr id="11" name="Rectangle 10"/>
          <p:cNvSpPr>
            <a:spLocks noChangeArrowheads="1"/>
          </p:cNvSpPr>
          <p:nvPr userDrawn="1"/>
        </p:nvSpPr>
        <p:spPr bwMode="auto">
          <a:xfrm>
            <a:off x="4597400" y="6278563"/>
            <a:ext cx="1524000" cy="274637"/>
          </a:xfrm>
          <a:prstGeom prst="rect">
            <a:avLst/>
          </a:prstGeom>
          <a:noFill/>
          <a:ln w="12700">
            <a:noFill/>
            <a:miter lim="800000"/>
            <a:headEnd/>
            <a:tailEnd/>
          </a:ln>
          <a:effectLst/>
        </p:spPr>
        <p:txBody>
          <a:bodyPr>
            <a:spAutoFit/>
          </a:bodyPr>
          <a:lstStyle/>
          <a:p>
            <a:r>
              <a:rPr lang="en-US" sz="1200" b="1">
                <a:solidFill>
                  <a:srgbClr val="000099"/>
                </a:solidFill>
              </a:rPr>
              <a:t>Chapter menu</a:t>
            </a:r>
            <a:endParaRPr lang="en-US" sz="1000" b="1">
              <a:solidFill>
                <a:srgbClr val="000099"/>
              </a:solidFill>
            </a:endParaRPr>
          </a:p>
        </p:txBody>
      </p:sp>
      <p:sp>
        <p:nvSpPr>
          <p:cNvPr id="12" name="AutoShape 20">
            <a:hlinkClick r:id="" action="ppaction://customshow?id=2" highlightClick="1"/>
          </p:cNvPr>
          <p:cNvSpPr>
            <a:spLocks noChangeArrowheads="1"/>
          </p:cNvSpPr>
          <p:nvPr userDrawn="1"/>
        </p:nvSpPr>
        <p:spPr bwMode="auto">
          <a:xfrm>
            <a:off x="4445000" y="6278563"/>
            <a:ext cx="1792288" cy="274637"/>
          </a:xfrm>
          <a:prstGeom prst="actionButtonBlank">
            <a:avLst/>
          </a:prstGeom>
          <a:noFill/>
          <a:ln w="12700">
            <a:noFill/>
            <a:miter lim="800000"/>
            <a:headEnd/>
            <a:tailEnd/>
          </a:ln>
          <a:effectLst/>
        </p:spPr>
        <p:txBody>
          <a:bodyPr wrap="none" anchor="ctr"/>
          <a:lstStyle/>
          <a:p>
            <a:endParaRPr lang="en-US"/>
          </a:p>
        </p:txBody>
      </p:sp>
      <p:sp>
        <p:nvSpPr>
          <p:cNvPr id="15" name="AutoShape 21">
            <a:hlinkClick r:id="" action="ppaction://customshow?id=1" highlightClick="1"/>
          </p:cNvPr>
          <p:cNvSpPr>
            <a:spLocks noChangeArrowheads="1"/>
          </p:cNvSpPr>
          <p:nvPr userDrawn="1"/>
        </p:nvSpPr>
        <p:spPr bwMode="auto">
          <a:xfrm>
            <a:off x="6350000" y="6278563"/>
            <a:ext cx="1792288" cy="274637"/>
          </a:xfrm>
          <a:prstGeom prst="actionButtonBlank">
            <a:avLst/>
          </a:prstGeom>
          <a:noFill/>
          <a:ln w="12700">
            <a:noFill/>
            <a:miter lim="800000"/>
            <a:headEnd/>
            <a:tailEnd/>
          </a:ln>
          <a:effectLst/>
        </p:spPr>
        <p:txBody>
          <a:bodyPr wrap="none" anchor="ctr"/>
          <a:lstStyle/>
          <a:p>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60647.html" TargetMode="Externa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2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952323"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endParaRPr lang="en-US" sz="2000" b="1">
              <a:solidFill>
                <a:srgbClr val="FFCC00"/>
              </a:solidFill>
            </a:endParaRPr>
          </a:p>
        </p:txBody>
      </p:sp>
      <p:sp>
        <p:nvSpPr>
          <p:cNvPr id="952326" name="Rectangle 6"/>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952329" name="Rectangle 9"/>
          <p:cNvSpPr>
            <a:spLocks noGrp="1" noChangeArrowheads="1"/>
          </p:cNvSpPr>
          <p:nvPr>
            <p:ph type="title"/>
          </p:nvPr>
        </p:nvSpPr>
        <p:spPr>
          <a:noFill/>
          <a:ln/>
        </p:spPr>
        <p:txBody>
          <a:bodyPr/>
          <a:lstStyle/>
          <a:p>
            <a:r>
              <a:rPr lang="en-US"/>
              <a:t>Objectives</a:t>
            </a:r>
            <a:endParaRPr lang="en-US" b="0"/>
          </a:p>
        </p:txBody>
      </p:sp>
      <p:sp>
        <p:nvSpPr>
          <p:cNvPr id="952330" name="Rectangle 10"/>
          <p:cNvSpPr>
            <a:spLocks noGrp="1" noChangeArrowheads="1"/>
          </p:cNvSpPr>
          <p:nvPr>
            <p:ph idx="1"/>
          </p:nvPr>
        </p:nvSpPr>
        <p:spPr>
          <a:xfrm>
            <a:off x="711200" y="1828800"/>
            <a:ext cx="6985000" cy="4114800"/>
          </a:xfrm>
          <a:noFill/>
          <a:ln/>
        </p:spPr>
        <p:txBody>
          <a:bodyPr/>
          <a:lstStyle/>
          <a:p>
            <a:pPr>
              <a:spcBef>
                <a:spcPct val="0"/>
              </a:spcBef>
              <a:buSzTx/>
            </a:pPr>
            <a:r>
              <a:rPr lang="en-US" sz="2000" b="1"/>
              <a:t>Identify</a:t>
            </a:r>
            <a:r>
              <a:rPr lang="en-US" sz="2000">
                <a:solidFill>
                  <a:schemeClr val="tx1"/>
                </a:solidFill>
              </a:rPr>
              <a:t> </a:t>
            </a:r>
            <a:r>
              <a:rPr lang="en-US" sz="2000">
                <a:solidFill>
                  <a:schemeClr val="bg1"/>
                </a:solidFill>
              </a:rPr>
              <a:t>four important characteristics of animals.</a:t>
            </a:r>
          </a:p>
          <a:p>
            <a:pPr>
              <a:spcBef>
                <a:spcPct val="0"/>
              </a:spcBef>
              <a:buSzTx/>
              <a:buFontTx/>
              <a:buNone/>
            </a:pPr>
            <a:endParaRPr lang="en-US" sz="2000">
              <a:solidFill>
                <a:schemeClr val="bg1"/>
              </a:solidFill>
            </a:endParaRPr>
          </a:p>
          <a:p>
            <a:pPr>
              <a:spcBef>
                <a:spcPct val="0"/>
              </a:spcBef>
              <a:buSzTx/>
            </a:pPr>
            <a:r>
              <a:rPr lang="en-US" sz="2000" b="1"/>
              <a:t>List</a:t>
            </a:r>
            <a:r>
              <a:rPr lang="en-US" sz="2000">
                <a:solidFill>
                  <a:schemeClr val="tx1"/>
                </a:solidFill>
              </a:rPr>
              <a:t> </a:t>
            </a:r>
            <a:r>
              <a:rPr lang="en-US" sz="2000">
                <a:solidFill>
                  <a:schemeClr val="bg1"/>
                </a:solidFill>
              </a:rPr>
              <a:t>two kinds of tissues found only in animals.</a:t>
            </a:r>
          </a:p>
          <a:p>
            <a:pPr>
              <a:spcBef>
                <a:spcPct val="0"/>
              </a:spcBef>
              <a:buSzTx/>
              <a:buFontTx/>
              <a:buNone/>
            </a:pPr>
            <a:endParaRPr lang="en-US" sz="2000">
              <a:solidFill>
                <a:schemeClr val="bg1"/>
              </a:solidFill>
            </a:endParaRPr>
          </a:p>
          <a:p>
            <a:pPr>
              <a:spcBef>
                <a:spcPct val="0"/>
              </a:spcBef>
              <a:buSzTx/>
            </a:pPr>
            <a:r>
              <a:rPr lang="en-US" sz="2000" b="1"/>
              <a:t>Explain</a:t>
            </a:r>
            <a:r>
              <a:rPr lang="en-US" sz="2000">
                <a:solidFill>
                  <a:schemeClr val="tx1"/>
                </a:solidFill>
              </a:rPr>
              <a:t> </a:t>
            </a:r>
            <a:r>
              <a:rPr lang="en-US" sz="2000">
                <a:solidFill>
                  <a:schemeClr val="bg1"/>
                </a:solidFill>
              </a:rPr>
              <a:t>how the first animals may have evolved from unicellular organisms.</a:t>
            </a:r>
          </a:p>
          <a:p>
            <a:pPr>
              <a:spcBef>
                <a:spcPct val="0"/>
              </a:spcBef>
              <a:buSzTx/>
              <a:buFontTx/>
              <a:buNone/>
            </a:pPr>
            <a:endParaRPr lang="en-US" sz="2000">
              <a:solidFill>
                <a:schemeClr val="bg1"/>
              </a:solidFill>
            </a:endParaRPr>
          </a:p>
          <a:p>
            <a:pPr>
              <a:spcBef>
                <a:spcPct val="0"/>
              </a:spcBef>
              <a:buSzTx/>
            </a:pPr>
            <a:r>
              <a:rPr lang="en-US" sz="2000" b="1"/>
              <a:t>Identify</a:t>
            </a:r>
            <a:r>
              <a:rPr lang="en-US" sz="2000">
                <a:solidFill>
                  <a:schemeClr val="tx1"/>
                </a:solidFill>
              </a:rPr>
              <a:t> </a:t>
            </a:r>
            <a:r>
              <a:rPr lang="en-US" sz="2000">
                <a:solidFill>
                  <a:schemeClr val="bg1"/>
                </a:solidFill>
              </a:rPr>
              <a:t>four features found only in chordates.</a:t>
            </a:r>
          </a:p>
          <a:p>
            <a:pPr>
              <a:spcBef>
                <a:spcPct val="0"/>
              </a:spcBef>
              <a:buSzTx/>
              <a:buFontTx/>
              <a:buNone/>
            </a:pPr>
            <a:endParaRPr lang="en-US" sz="2000">
              <a:solidFill>
                <a:schemeClr val="bg1"/>
              </a:solidFill>
            </a:endParaRPr>
          </a:p>
          <a:p>
            <a:pPr>
              <a:spcBef>
                <a:spcPct val="0"/>
              </a:spcBef>
              <a:buSzTx/>
            </a:pPr>
            <a:r>
              <a:rPr lang="en-US" sz="2000" b="1"/>
              <a:t>Identify</a:t>
            </a:r>
            <a:r>
              <a:rPr lang="en-US" sz="2000">
                <a:solidFill>
                  <a:schemeClr val="tx1"/>
                </a:solidFill>
              </a:rPr>
              <a:t> </a:t>
            </a:r>
            <a:r>
              <a:rPr lang="en-US" sz="2000">
                <a:solidFill>
                  <a:schemeClr val="bg1"/>
                </a:solidFill>
              </a:rPr>
              <a:t>two functions of the body cavity.</a:t>
            </a:r>
          </a:p>
          <a:p>
            <a:pPr>
              <a:spcBef>
                <a:spcPct val="0"/>
              </a:spcBef>
              <a:buSzTx/>
              <a:buFontTx/>
              <a:buNone/>
            </a:pPr>
            <a:endParaRPr lang="en-US" sz="2000">
              <a:solidFill>
                <a:schemeClr val="bg1"/>
              </a:solidFill>
            </a:endParaRPr>
          </a:p>
          <a:p>
            <a:pPr>
              <a:spcBef>
                <a:spcPct val="0"/>
              </a:spcBef>
              <a:buSzTx/>
            </a:pPr>
            <a:r>
              <a:rPr lang="en-US" sz="2000" b="1"/>
              <a:t>List</a:t>
            </a:r>
            <a:r>
              <a:rPr lang="en-US" sz="2000">
                <a:solidFill>
                  <a:schemeClr val="tx1"/>
                </a:solidFill>
              </a:rPr>
              <a:t> </a:t>
            </a:r>
            <a:r>
              <a:rPr lang="en-US" sz="2000">
                <a:solidFill>
                  <a:schemeClr val="bg1"/>
                </a:solidFill>
              </a:rPr>
              <a:t>the structural features that taxonomists use to classify animals.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30">
                                            <p:txEl>
                                              <p:pRg st="0" end="0"/>
                                            </p:txEl>
                                          </p:spTgt>
                                        </p:tgtEl>
                                        <p:attrNameLst>
                                          <p:attrName>style.visibility</p:attrName>
                                        </p:attrNameLst>
                                      </p:cBhvr>
                                      <p:to>
                                        <p:strVal val="visible"/>
                                      </p:to>
                                    </p:set>
                                    <p:animEffect transition="in" filter="wipe(left)">
                                      <p:cBhvr>
                                        <p:cTn id="7" dur="500"/>
                                        <p:tgtEl>
                                          <p:spTgt spid="952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30">
                                            <p:txEl>
                                              <p:pRg st="2" end="2"/>
                                            </p:txEl>
                                          </p:spTgt>
                                        </p:tgtEl>
                                        <p:attrNameLst>
                                          <p:attrName>style.visibility</p:attrName>
                                        </p:attrNameLst>
                                      </p:cBhvr>
                                      <p:to>
                                        <p:strVal val="visible"/>
                                      </p:to>
                                    </p:set>
                                    <p:animEffect transition="in" filter="wipe(left)">
                                      <p:cBhvr>
                                        <p:cTn id="12" dur="500"/>
                                        <p:tgtEl>
                                          <p:spTgt spid="952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30">
                                            <p:txEl>
                                              <p:pRg st="4" end="4"/>
                                            </p:txEl>
                                          </p:spTgt>
                                        </p:tgtEl>
                                        <p:attrNameLst>
                                          <p:attrName>style.visibility</p:attrName>
                                        </p:attrNameLst>
                                      </p:cBhvr>
                                      <p:to>
                                        <p:strVal val="visible"/>
                                      </p:to>
                                    </p:set>
                                    <p:animEffect transition="in" filter="wipe(left)">
                                      <p:cBhvr>
                                        <p:cTn id="17" dur="500"/>
                                        <p:tgtEl>
                                          <p:spTgt spid="9523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30">
                                            <p:txEl>
                                              <p:pRg st="6" end="6"/>
                                            </p:txEl>
                                          </p:spTgt>
                                        </p:tgtEl>
                                        <p:attrNameLst>
                                          <p:attrName>style.visibility</p:attrName>
                                        </p:attrNameLst>
                                      </p:cBhvr>
                                      <p:to>
                                        <p:strVal val="visible"/>
                                      </p:to>
                                    </p:set>
                                    <p:animEffect transition="in" filter="wipe(left)">
                                      <p:cBhvr>
                                        <p:cTn id="22" dur="500"/>
                                        <p:tgtEl>
                                          <p:spTgt spid="9523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2330">
                                            <p:txEl>
                                              <p:pRg st="8" end="8"/>
                                            </p:txEl>
                                          </p:spTgt>
                                        </p:tgtEl>
                                        <p:attrNameLst>
                                          <p:attrName>style.visibility</p:attrName>
                                        </p:attrNameLst>
                                      </p:cBhvr>
                                      <p:to>
                                        <p:strVal val="visible"/>
                                      </p:to>
                                    </p:set>
                                    <p:animEffect transition="in" filter="wipe(left)">
                                      <p:cBhvr>
                                        <p:cTn id="27" dur="500"/>
                                        <p:tgtEl>
                                          <p:spTgt spid="95233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52330">
                                            <p:txEl>
                                              <p:pRg st="10" end="10"/>
                                            </p:txEl>
                                          </p:spTgt>
                                        </p:tgtEl>
                                        <p:attrNameLst>
                                          <p:attrName>style.visibility</p:attrName>
                                        </p:attrNameLst>
                                      </p:cBhvr>
                                      <p:to>
                                        <p:strVal val="visible"/>
                                      </p:to>
                                    </p:set>
                                    <p:animEffect transition="in" filter="wipe(left)">
                                      <p:cBhvr>
                                        <p:cTn id="32" dur="500"/>
                                        <p:tgtEl>
                                          <p:spTgt spid="952330">
                                            <p:txEl>
                                              <p:pRg st="10" end="10"/>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95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101" name="Picture 5" descr="Pages-from-MdBio06TT_V2-4"/>
          <p:cNvPicPr>
            <a:picLocks noChangeAspect="1" noChangeArrowheads="1"/>
          </p:cNvPicPr>
          <p:nvPr/>
        </p:nvPicPr>
        <p:blipFill>
          <a:blip r:embed="rId4"/>
          <a:srcRect/>
          <a:stretch>
            <a:fillRect/>
          </a:stretch>
        </p:blipFill>
        <p:spPr bwMode="auto">
          <a:xfrm>
            <a:off x="1352550" y="1228725"/>
            <a:ext cx="7181850" cy="4791075"/>
          </a:xfrm>
          <a:prstGeom prst="rect">
            <a:avLst/>
          </a:prstGeom>
          <a:noFill/>
        </p:spPr>
      </p:pic>
      <p:sp>
        <p:nvSpPr>
          <p:cNvPr id="1028098"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28099" name="Rectangle 3"/>
          <p:cNvSpPr>
            <a:spLocks noGrp="1" noChangeArrowheads="1"/>
          </p:cNvSpPr>
          <p:nvPr>
            <p:ph type="title"/>
          </p:nvPr>
        </p:nvSpPr>
        <p:spPr>
          <a:xfrm>
            <a:off x="685800" y="1219200"/>
            <a:ext cx="5105400" cy="609600"/>
          </a:xfrm>
          <a:noFill/>
          <a:ln/>
        </p:spPr>
        <p:txBody>
          <a:bodyPr>
            <a:normAutofit fontScale="90000"/>
          </a:bodyPr>
          <a:lstStyle/>
          <a:p>
            <a:r>
              <a:rPr lang="en-US">
                <a:solidFill>
                  <a:schemeClr val="tx1"/>
                </a:solidFill>
              </a:rPr>
              <a:t>Radial and Bilateral Symmetries</a:t>
            </a:r>
            <a:endParaRPr lang="en-US"/>
          </a:p>
        </p:txBody>
      </p:sp>
      <p:sp>
        <p:nvSpPr>
          <p:cNvPr id="1028100"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24003" name="Rectangle 3"/>
          <p:cNvSpPr>
            <a:spLocks noGrp="1" noChangeArrowheads="1"/>
          </p:cNvSpPr>
          <p:nvPr>
            <p:ph type="title"/>
          </p:nvPr>
        </p:nvSpPr>
        <p:spPr>
          <a:xfrm>
            <a:off x="685800" y="1600200"/>
            <a:ext cx="3124200" cy="609600"/>
          </a:xfrm>
          <a:noFill/>
          <a:ln/>
        </p:spPr>
        <p:txBody>
          <a:bodyPr>
            <a:normAutofit fontScale="90000"/>
          </a:bodyPr>
          <a:lstStyle/>
          <a:p>
            <a:r>
              <a:rPr lang="en-US">
                <a:solidFill>
                  <a:schemeClr val="tx1"/>
                </a:solidFill>
              </a:rPr>
              <a:t>The Animal Body: An Evolutionary Journey</a:t>
            </a:r>
            <a:endParaRPr lang="en-US"/>
          </a:p>
        </p:txBody>
      </p:sp>
      <p:sp>
        <p:nvSpPr>
          <p:cNvPr id="1024004"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pic>
        <p:nvPicPr>
          <p:cNvPr id="1024007" name="Picture 7" descr="2"/>
          <p:cNvPicPr>
            <a:picLocks noChangeAspect="1" noChangeArrowheads="1"/>
          </p:cNvPicPr>
          <p:nvPr/>
        </p:nvPicPr>
        <p:blipFill>
          <a:blip r:embed="rId4"/>
          <a:srcRect/>
          <a:stretch>
            <a:fillRect/>
          </a:stretch>
        </p:blipFill>
        <p:spPr bwMode="auto">
          <a:xfrm>
            <a:off x="3581400" y="866775"/>
            <a:ext cx="4962525" cy="5305425"/>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761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07619" name="Text Box 3"/>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endParaRPr lang="en-US" sz="2000" b="1">
              <a:solidFill>
                <a:srgbClr val="FFCC00"/>
              </a:solidFill>
            </a:endParaRPr>
          </a:p>
        </p:txBody>
      </p:sp>
      <p:sp>
        <p:nvSpPr>
          <p:cNvPr id="1007620"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07621" name="Rectangle 5"/>
          <p:cNvSpPr>
            <a:spLocks noGrp="1" noChangeArrowheads="1"/>
          </p:cNvSpPr>
          <p:nvPr>
            <p:ph type="title"/>
          </p:nvPr>
        </p:nvSpPr>
        <p:spPr>
          <a:noFill/>
          <a:ln/>
        </p:spPr>
        <p:txBody>
          <a:bodyPr/>
          <a:lstStyle/>
          <a:p>
            <a:r>
              <a:rPr lang="en-US"/>
              <a:t>Objectives</a:t>
            </a:r>
            <a:endParaRPr lang="en-US" b="0"/>
          </a:p>
        </p:txBody>
      </p:sp>
      <p:sp>
        <p:nvSpPr>
          <p:cNvPr id="1007622" name="Rectangle 6"/>
          <p:cNvSpPr>
            <a:spLocks noGrp="1" noChangeArrowheads="1"/>
          </p:cNvSpPr>
          <p:nvPr>
            <p:ph idx="1"/>
          </p:nvPr>
        </p:nvSpPr>
        <p:spPr>
          <a:noFill/>
          <a:ln/>
        </p:spPr>
        <p:txBody>
          <a:bodyPr>
            <a:normAutofit lnSpcReduction="10000"/>
          </a:bodyPr>
          <a:lstStyle/>
          <a:p>
            <a:pPr>
              <a:spcBef>
                <a:spcPct val="0"/>
              </a:spcBef>
              <a:buSzTx/>
            </a:pPr>
            <a:r>
              <a:rPr lang="en-US" b="1"/>
              <a:t>Compare</a:t>
            </a:r>
            <a:r>
              <a:rPr lang="en-US">
                <a:solidFill>
                  <a:schemeClr val="tx1"/>
                </a:solidFill>
              </a:rPr>
              <a:t> </a:t>
            </a:r>
            <a:r>
              <a:rPr lang="en-US">
                <a:solidFill>
                  <a:schemeClr val="bg1"/>
                </a:solidFill>
              </a:rPr>
              <a:t>symmetry, segmentation, and body support in invertebrates and vertebrates.</a:t>
            </a:r>
          </a:p>
          <a:p>
            <a:pPr>
              <a:spcBef>
                <a:spcPct val="0"/>
              </a:spcBef>
              <a:buSzTx/>
              <a:buFontTx/>
              <a:buNone/>
            </a:pPr>
            <a:endParaRPr lang="en-US">
              <a:solidFill>
                <a:schemeClr val="bg1"/>
              </a:solidFill>
            </a:endParaRPr>
          </a:p>
          <a:p>
            <a:pPr>
              <a:spcBef>
                <a:spcPct val="0"/>
              </a:spcBef>
              <a:buSzTx/>
            </a:pPr>
            <a:r>
              <a:rPr lang="en-US" b="1"/>
              <a:t>Describe</a:t>
            </a:r>
            <a:r>
              <a:rPr lang="en-US">
                <a:solidFill>
                  <a:schemeClr val="tx1"/>
                </a:solidFill>
              </a:rPr>
              <a:t> </a:t>
            </a:r>
            <a:r>
              <a:rPr lang="en-US">
                <a:solidFill>
                  <a:schemeClr val="bg1"/>
                </a:solidFill>
              </a:rPr>
              <a:t>the differences in the respiratory and circulatory systems of invertebrates and vertebrates.</a:t>
            </a:r>
          </a:p>
          <a:p>
            <a:pPr>
              <a:spcBef>
                <a:spcPct val="0"/>
              </a:spcBef>
              <a:buSzTx/>
              <a:buFontTx/>
              <a:buNone/>
            </a:pPr>
            <a:endParaRPr lang="en-US">
              <a:solidFill>
                <a:schemeClr val="bg1"/>
              </a:solidFill>
            </a:endParaRPr>
          </a:p>
          <a:p>
            <a:pPr>
              <a:spcBef>
                <a:spcPct val="0"/>
              </a:spcBef>
              <a:buSzTx/>
            </a:pPr>
            <a:r>
              <a:rPr lang="en-US" b="1"/>
              <a:t>Compare</a:t>
            </a:r>
            <a:r>
              <a:rPr lang="en-US">
                <a:solidFill>
                  <a:schemeClr val="tx1"/>
                </a:solidFill>
              </a:rPr>
              <a:t> </a:t>
            </a:r>
            <a:r>
              <a:rPr lang="en-US">
                <a:solidFill>
                  <a:schemeClr val="bg1"/>
                </a:solidFill>
              </a:rPr>
              <a:t>the digestive, excretory, and nervous systems of invertebrates and vertebrates.</a:t>
            </a:r>
          </a:p>
          <a:p>
            <a:pPr>
              <a:spcBef>
                <a:spcPct val="0"/>
              </a:spcBef>
              <a:buSzTx/>
              <a:buFontTx/>
              <a:buNone/>
            </a:pPr>
            <a:endParaRPr lang="en-US">
              <a:solidFill>
                <a:schemeClr val="bg1"/>
              </a:solidFill>
            </a:endParaRPr>
          </a:p>
          <a:p>
            <a:pPr>
              <a:spcBef>
                <a:spcPct val="0"/>
              </a:spcBef>
              <a:buSzTx/>
            </a:pPr>
            <a:r>
              <a:rPr lang="en-US" b="1"/>
              <a:t>Contrast</a:t>
            </a:r>
            <a:r>
              <a:rPr lang="en-US">
                <a:solidFill>
                  <a:schemeClr val="tx1"/>
                </a:solidFill>
              </a:rPr>
              <a:t> </a:t>
            </a:r>
            <a:r>
              <a:rPr lang="en-US">
                <a:solidFill>
                  <a:schemeClr val="bg1"/>
                </a:solidFill>
              </a:rPr>
              <a:t>reproduction and development in invertebrates and vertebrates.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7622">
                                            <p:txEl>
                                              <p:pRg st="0" end="0"/>
                                            </p:txEl>
                                          </p:spTgt>
                                        </p:tgtEl>
                                        <p:attrNameLst>
                                          <p:attrName>style.visibility</p:attrName>
                                        </p:attrNameLst>
                                      </p:cBhvr>
                                      <p:to>
                                        <p:strVal val="visible"/>
                                      </p:to>
                                    </p:set>
                                    <p:animEffect transition="in" filter="wipe(left)">
                                      <p:cBhvr>
                                        <p:cTn id="7" dur="500"/>
                                        <p:tgtEl>
                                          <p:spTgt spid="10076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7622">
                                            <p:txEl>
                                              <p:pRg st="2" end="2"/>
                                            </p:txEl>
                                          </p:spTgt>
                                        </p:tgtEl>
                                        <p:attrNameLst>
                                          <p:attrName>style.visibility</p:attrName>
                                        </p:attrNameLst>
                                      </p:cBhvr>
                                      <p:to>
                                        <p:strVal val="visible"/>
                                      </p:to>
                                    </p:set>
                                    <p:animEffect transition="in" filter="wipe(left)">
                                      <p:cBhvr>
                                        <p:cTn id="12" dur="500"/>
                                        <p:tgtEl>
                                          <p:spTgt spid="10076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7622">
                                            <p:txEl>
                                              <p:pRg st="4" end="4"/>
                                            </p:txEl>
                                          </p:spTgt>
                                        </p:tgtEl>
                                        <p:attrNameLst>
                                          <p:attrName>style.visibility</p:attrName>
                                        </p:attrNameLst>
                                      </p:cBhvr>
                                      <p:to>
                                        <p:strVal val="visible"/>
                                      </p:to>
                                    </p:set>
                                    <p:animEffect transition="in" filter="wipe(left)">
                                      <p:cBhvr>
                                        <p:cTn id="17" dur="500"/>
                                        <p:tgtEl>
                                          <p:spTgt spid="10076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7622">
                                            <p:txEl>
                                              <p:pRg st="6" end="6"/>
                                            </p:txEl>
                                          </p:spTgt>
                                        </p:tgtEl>
                                        <p:attrNameLst>
                                          <p:attrName>style.visibility</p:attrName>
                                        </p:attrNameLst>
                                      </p:cBhvr>
                                      <p:to>
                                        <p:strVal val="visible"/>
                                      </p:to>
                                    </p:set>
                                    <p:animEffect transition="in" filter="wipe(left)">
                                      <p:cBhvr>
                                        <p:cTn id="22" dur="500"/>
                                        <p:tgtEl>
                                          <p:spTgt spid="1007622">
                                            <p:txEl>
                                              <p:pRg st="6" end="6"/>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007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864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08643" name="Text Box 3"/>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00864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08645" name="Rectangle 5"/>
          <p:cNvSpPr>
            <a:spLocks noGrp="1" noChangeArrowheads="1"/>
          </p:cNvSpPr>
          <p:nvPr>
            <p:ph type="title"/>
          </p:nvPr>
        </p:nvSpPr>
        <p:spPr>
          <a:noFill/>
          <a:ln/>
        </p:spPr>
        <p:txBody>
          <a:bodyPr/>
          <a:lstStyle/>
          <a:p>
            <a:r>
              <a:rPr lang="en-US"/>
              <a:t>Invertebrate Characteristics</a:t>
            </a:r>
            <a:endParaRPr lang="en-US" b="0"/>
          </a:p>
        </p:txBody>
      </p:sp>
      <p:sp>
        <p:nvSpPr>
          <p:cNvPr id="1008646" name="Rectangle 6"/>
          <p:cNvSpPr>
            <a:spLocks noGrp="1" noChangeArrowheads="1"/>
          </p:cNvSpPr>
          <p:nvPr>
            <p:ph idx="1"/>
          </p:nvPr>
        </p:nvSpPr>
        <p:spPr>
          <a:noFill/>
          <a:ln/>
        </p:spPr>
        <p:txBody>
          <a:bodyPr>
            <a:normAutofit/>
          </a:bodyPr>
          <a:lstStyle/>
          <a:p>
            <a:pPr>
              <a:lnSpc>
                <a:spcPct val="90000"/>
              </a:lnSpc>
            </a:pPr>
            <a:r>
              <a:rPr lang="en-US">
                <a:solidFill>
                  <a:schemeClr val="bg1"/>
                </a:solidFill>
              </a:rPr>
              <a:t>Adult invertebrates show a tremendous amount of morphological diversity.</a:t>
            </a:r>
          </a:p>
          <a:p>
            <a:pPr>
              <a:lnSpc>
                <a:spcPct val="90000"/>
              </a:lnSpc>
            </a:pPr>
            <a:r>
              <a:rPr lang="en-US">
                <a:solidFill>
                  <a:schemeClr val="bg1"/>
                </a:solidFill>
              </a:rPr>
              <a:t>Invertebrates may be characterized in terms of their:</a:t>
            </a:r>
          </a:p>
          <a:p>
            <a:pPr lvl="1">
              <a:lnSpc>
                <a:spcPct val="90000"/>
              </a:lnSpc>
            </a:pPr>
            <a:r>
              <a:rPr lang="en-US"/>
              <a:t>Symmetry</a:t>
            </a:r>
          </a:p>
          <a:p>
            <a:pPr lvl="1">
              <a:lnSpc>
                <a:spcPct val="90000"/>
              </a:lnSpc>
            </a:pPr>
            <a:r>
              <a:rPr lang="en-US"/>
              <a:t>Segmentation</a:t>
            </a:r>
          </a:p>
          <a:p>
            <a:pPr lvl="1">
              <a:lnSpc>
                <a:spcPct val="90000"/>
              </a:lnSpc>
            </a:pPr>
            <a:r>
              <a:rPr lang="en-US"/>
              <a:t>Support of the Body</a:t>
            </a:r>
          </a:p>
          <a:p>
            <a:pPr lvl="1">
              <a:lnSpc>
                <a:spcPct val="90000"/>
              </a:lnSpc>
            </a:pPr>
            <a:r>
              <a:rPr lang="en-US"/>
              <a:t>Respiratory and Circulatory Systems</a:t>
            </a:r>
          </a:p>
          <a:p>
            <a:pPr lvl="1">
              <a:lnSpc>
                <a:spcPct val="90000"/>
              </a:lnSpc>
            </a:pPr>
            <a:r>
              <a:rPr lang="en-US"/>
              <a:t>Digestive and Excretory Systems</a:t>
            </a:r>
          </a:p>
          <a:p>
            <a:pPr lvl="1">
              <a:lnSpc>
                <a:spcPct val="90000"/>
              </a:lnSpc>
            </a:pPr>
            <a:r>
              <a:rPr lang="en-US"/>
              <a:t>Nervous System</a:t>
            </a:r>
          </a:p>
          <a:p>
            <a:pPr lvl="1">
              <a:lnSpc>
                <a:spcPct val="90000"/>
              </a:lnSpc>
            </a:pPr>
            <a:r>
              <a:rPr lang="en-US"/>
              <a:t>Reproduction and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8646">
                                            <p:txEl>
                                              <p:pRg st="0" end="0"/>
                                            </p:txEl>
                                          </p:spTgt>
                                        </p:tgtEl>
                                        <p:attrNameLst>
                                          <p:attrName>style.visibility</p:attrName>
                                        </p:attrNameLst>
                                      </p:cBhvr>
                                      <p:to>
                                        <p:strVal val="visible"/>
                                      </p:to>
                                    </p:set>
                                    <p:animEffect transition="in" filter="wipe(left)">
                                      <p:cBhvr>
                                        <p:cTn id="7" dur="500"/>
                                        <p:tgtEl>
                                          <p:spTgt spid="10086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8646">
                                            <p:txEl>
                                              <p:pRg st="1" end="1"/>
                                            </p:txEl>
                                          </p:spTgt>
                                        </p:tgtEl>
                                        <p:attrNameLst>
                                          <p:attrName>style.visibility</p:attrName>
                                        </p:attrNameLst>
                                      </p:cBhvr>
                                      <p:to>
                                        <p:strVal val="visible"/>
                                      </p:to>
                                    </p:set>
                                    <p:animEffect transition="in" filter="wipe(left)">
                                      <p:cBhvr>
                                        <p:cTn id="12" dur="500"/>
                                        <p:tgtEl>
                                          <p:spTgt spid="100864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08646">
                                            <p:txEl>
                                              <p:pRg st="2" end="2"/>
                                            </p:txEl>
                                          </p:spTgt>
                                        </p:tgtEl>
                                        <p:attrNameLst>
                                          <p:attrName>style.visibility</p:attrName>
                                        </p:attrNameLst>
                                      </p:cBhvr>
                                      <p:to>
                                        <p:strVal val="visible"/>
                                      </p:to>
                                    </p:set>
                                    <p:animEffect transition="in" filter="wipe(left)">
                                      <p:cBhvr>
                                        <p:cTn id="15" dur="500"/>
                                        <p:tgtEl>
                                          <p:spTgt spid="100864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08646">
                                            <p:txEl>
                                              <p:pRg st="3" end="3"/>
                                            </p:txEl>
                                          </p:spTgt>
                                        </p:tgtEl>
                                        <p:attrNameLst>
                                          <p:attrName>style.visibility</p:attrName>
                                        </p:attrNameLst>
                                      </p:cBhvr>
                                      <p:to>
                                        <p:strVal val="visible"/>
                                      </p:to>
                                    </p:set>
                                    <p:animEffect transition="in" filter="wipe(left)">
                                      <p:cBhvr>
                                        <p:cTn id="18" dur="500"/>
                                        <p:tgtEl>
                                          <p:spTgt spid="1008646">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8646">
                                            <p:txEl>
                                              <p:pRg st="4" end="4"/>
                                            </p:txEl>
                                          </p:spTgt>
                                        </p:tgtEl>
                                        <p:attrNameLst>
                                          <p:attrName>style.visibility</p:attrName>
                                        </p:attrNameLst>
                                      </p:cBhvr>
                                      <p:to>
                                        <p:strVal val="visible"/>
                                      </p:to>
                                    </p:set>
                                    <p:animEffect transition="in" filter="wipe(left)">
                                      <p:cBhvr>
                                        <p:cTn id="21" dur="500"/>
                                        <p:tgtEl>
                                          <p:spTgt spid="1008646">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08646">
                                            <p:txEl>
                                              <p:pRg st="5" end="5"/>
                                            </p:txEl>
                                          </p:spTgt>
                                        </p:tgtEl>
                                        <p:attrNameLst>
                                          <p:attrName>style.visibility</p:attrName>
                                        </p:attrNameLst>
                                      </p:cBhvr>
                                      <p:to>
                                        <p:strVal val="visible"/>
                                      </p:to>
                                    </p:set>
                                    <p:animEffect transition="in" filter="wipe(left)">
                                      <p:cBhvr>
                                        <p:cTn id="24" dur="500"/>
                                        <p:tgtEl>
                                          <p:spTgt spid="1008646">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08646">
                                            <p:txEl>
                                              <p:pRg st="6" end="6"/>
                                            </p:txEl>
                                          </p:spTgt>
                                        </p:tgtEl>
                                        <p:attrNameLst>
                                          <p:attrName>style.visibility</p:attrName>
                                        </p:attrNameLst>
                                      </p:cBhvr>
                                      <p:to>
                                        <p:strVal val="visible"/>
                                      </p:to>
                                    </p:set>
                                    <p:animEffect transition="in" filter="wipe(left)">
                                      <p:cBhvr>
                                        <p:cTn id="27" dur="500"/>
                                        <p:tgtEl>
                                          <p:spTgt spid="1008646">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08646">
                                            <p:txEl>
                                              <p:pRg st="7" end="7"/>
                                            </p:txEl>
                                          </p:spTgt>
                                        </p:tgtEl>
                                        <p:attrNameLst>
                                          <p:attrName>style.visibility</p:attrName>
                                        </p:attrNameLst>
                                      </p:cBhvr>
                                      <p:to>
                                        <p:strVal val="visible"/>
                                      </p:to>
                                    </p:set>
                                    <p:animEffect transition="in" filter="wipe(left)">
                                      <p:cBhvr>
                                        <p:cTn id="30" dur="500"/>
                                        <p:tgtEl>
                                          <p:spTgt spid="1008646">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08646">
                                            <p:txEl>
                                              <p:pRg st="8" end="8"/>
                                            </p:txEl>
                                          </p:spTgt>
                                        </p:tgtEl>
                                        <p:attrNameLst>
                                          <p:attrName>style.visibility</p:attrName>
                                        </p:attrNameLst>
                                      </p:cBhvr>
                                      <p:to>
                                        <p:strVal val="visible"/>
                                      </p:to>
                                    </p:set>
                                    <p:animEffect transition="in" filter="wipe(left)">
                                      <p:cBhvr>
                                        <p:cTn id="33" dur="500"/>
                                        <p:tgtEl>
                                          <p:spTgt spid="1008646">
                                            <p:txEl>
                                              <p:pRg st="8" end="8"/>
                                            </p:txEl>
                                          </p:spTgt>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9"/>
                                          </p:stCondLst>
                                        </p:cTn>
                                        <p:tgtEl>
                                          <p:spTgt spid="1008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977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99779" name="Text Box 3"/>
          <p:cNvSpPr txBox="1">
            <a:spLocks noChangeArrowheads="1"/>
          </p:cNvSpPr>
          <p:nvPr/>
        </p:nvSpPr>
        <p:spPr bwMode="auto">
          <a:xfrm>
            <a:off x="3505200" y="0"/>
            <a:ext cx="31242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099780"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99781" name="Rectangle 5"/>
          <p:cNvSpPr>
            <a:spLocks noGrp="1" noChangeArrowheads="1"/>
          </p:cNvSpPr>
          <p:nvPr>
            <p:ph type="title"/>
          </p:nvPr>
        </p:nvSpPr>
        <p:spPr>
          <a:xfrm>
            <a:off x="685800" y="1066800"/>
            <a:ext cx="7415213" cy="609600"/>
          </a:xfrm>
          <a:noFill/>
          <a:ln/>
        </p:spPr>
        <p:txBody>
          <a:bodyPr>
            <a:normAutofit fontScale="90000"/>
          </a:bodyPr>
          <a:lstStyle/>
          <a:p>
            <a:r>
              <a:rPr lang="en-US"/>
              <a:t>Invertebrate Characteristics, </a:t>
            </a:r>
            <a:r>
              <a:rPr lang="en-US" b="0" i="1"/>
              <a:t>continued</a:t>
            </a:r>
            <a:endParaRPr lang="en-US" b="0"/>
          </a:p>
        </p:txBody>
      </p:sp>
      <p:sp>
        <p:nvSpPr>
          <p:cNvPr id="1099782" name="Rectangle 6"/>
          <p:cNvSpPr>
            <a:spLocks noGrp="1" noChangeArrowheads="1"/>
          </p:cNvSpPr>
          <p:nvPr>
            <p:ph idx="1"/>
          </p:nvPr>
        </p:nvSpPr>
        <p:spPr>
          <a:noFill/>
          <a:ln/>
        </p:spPr>
        <p:txBody>
          <a:bodyPr>
            <a:normAutofit lnSpcReduction="10000"/>
          </a:bodyPr>
          <a:lstStyle/>
          <a:p>
            <a:pPr>
              <a:spcBef>
                <a:spcPct val="0"/>
              </a:spcBef>
              <a:buSzTx/>
              <a:buFontTx/>
              <a:buNone/>
            </a:pPr>
            <a:r>
              <a:rPr lang="en-US" b="1"/>
              <a:t>Symmetry</a:t>
            </a:r>
            <a:endParaRPr lang="en-US">
              <a:solidFill>
                <a:schemeClr val="bg1"/>
              </a:solidFill>
            </a:endParaRPr>
          </a:p>
          <a:p>
            <a:pPr>
              <a:spcBef>
                <a:spcPct val="0"/>
              </a:spcBef>
              <a:buSzTx/>
            </a:pPr>
            <a:endParaRPr lang="en-US" b="1">
              <a:solidFill>
                <a:schemeClr val="bg1"/>
              </a:solidFill>
            </a:endParaRPr>
          </a:p>
          <a:p>
            <a:pPr>
              <a:spcBef>
                <a:spcPct val="0"/>
              </a:spcBef>
              <a:buSzTx/>
            </a:pPr>
            <a:r>
              <a:rPr lang="en-US">
                <a:solidFill>
                  <a:schemeClr val="bg1"/>
                </a:solidFill>
              </a:rPr>
              <a:t>Most invertebrates display either radial or bilateral symmetry. </a:t>
            </a:r>
          </a:p>
          <a:p>
            <a:r>
              <a:rPr lang="en-US">
                <a:solidFill>
                  <a:schemeClr val="bg1"/>
                </a:solidFill>
              </a:rPr>
              <a:t>Radial symmetry allows an animal to receive stimuli from all directions. </a:t>
            </a:r>
          </a:p>
          <a:p>
            <a:r>
              <a:rPr lang="en-US">
                <a:solidFill>
                  <a:schemeClr val="bg1"/>
                </a:solidFill>
              </a:rPr>
              <a:t>Bilateral symmetry is an adaptation to a more motile lifestyle.</a:t>
            </a:r>
          </a:p>
          <a:p>
            <a:r>
              <a:rPr lang="en-US">
                <a:solidFill>
                  <a:schemeClr val="bg1"/>
                </a:solidFill>
              </a:rPr>
              <a:t>Bilateral symmetry allows for cephalization, which is present in varying degrees in different animals.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9782">
                                            <p:txEl>
                                              <p:pRg st="0" end="0"/>
                                            </p:txEl>
                                          </p:spTgt>
                                        </p:tgtEl>
                                        <p:attrNameLst>
                                          <p:attrName>style.visibility</p:attrName>
                                        </p:attrNameLst>
                                      </p:cBhvr>
                                      <p:to>
                                        <p:strVal val="visible"/>
                                      </p:to>
                                    </p:set>
                                    <p:animEffect transition="in" filter="wipe(left)">
                                      <p:cBhvr>
                                        <p:cTn id="7" dur="500"/>
                                        <p:tgtEl>
                                          <p:spTgt spid="10997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9782">
                                            <p:txEl>
                                              <p:pRg st="2" end="2"/>
                                            </p:txEl>
                                          </p:spTgt>
                                        </p:tgtEl>
                                        <p:attrNameLst>
                                          <p:attrName>style.visibility</p:attrName>
                                        </p:attrNameLst>
                                      </p:cBhvr>
                                      <p:to>
                                        <p:strVal val="visible"/>
                                      </p:to>
                                    </p:set>
                                    <p:animEffect transition="in" filter="wipe(left)">
                                      <p:cBhvr>
                                        <p:cTn id="12" dur="500"/>
                                        <p:tgtEl>
                                          <p:spTgt spid="10997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9782">
                                            <p:txEl>
                                              <p:pRg st="3" end="3"/>
                                            </p:txEl>
                                          </p:spTgt>
                                        </p:tgtEl>
                                        <p:attrNameLst>
                                          <p:attrName>style.visibility</p:attrName>
                                        </p:attrNameLst>
                                      </p:cBhvr>
                                      <p:to>
                                        <p:strVal val="visible"/>
                                      </p:to>
                                    </p:set>
                                    <p:animEffect transition="in" filter="wipe(left)">
                                      <p:cBhvr>
                                        <p:cTn id="17" dur="500"/>
                                        <p:tgtEl>
                                          <p:spTgt spid="10997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9782">
                                            <p:txEl>
                                              <p:pRg st="4" end="4"/>
                                            </p:txEl>
                                          </p:spTgt>
                                        </p:tgtEl>
                                        <p:attrNameLst>
                                          <p:attrName>style.visibility</p:attrName>
                                        </p:attrNameLst>
                                      </p:cBhvr>
                                      <p:to>
                                        <p:strVal val="visible"/>
                                      </p:to>
                                    </p:set>
                                    <p:animEffect transition="in" filter="wipe(left)">
                                      <p:cBhvr>
                                        <p:cTn id="22" dur="500"/>
                                        <p:tgtEl>
                                          <p:spTgt spid="109978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99782">
                                            <p:txEl>
                                              <p:pRg st="5" end="5"/>
                                            </p:txEl>
                                          </p:spTgt>
                                        </p:tgtEl>
                                        <p:attrNameLst>
                                          <p:attrName>style.visibility</p:attrName>
                                        </p:attrNameLst>
                                      </p:cBhvr>
                                      <p:to>
                                        <p:strVal val="visible"/>
                                      </p:to>
                                    </p:set>
                                    <p:animEffect transition="in" filter="wipe(left)">
                                      <p:cBhvr>
                                        <p:cTn id="27" dur="500"/>
                                        <p:tgtEl>
                                          <p:spTgt spid="1099782">
                                            <p:txEl>
                                              <p:pRg st="5" end="5"/>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099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8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080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0803" name="Text Box 3"/>
          <p:cNvSpPr txBox="1">
            <a:spLocks noChangeArrowheads="1"/>
          </p:cNvSpPr>
          <p:nvPr/>
        </p:nvSpPr>
        <p:spPr bwMode="auto">
          <a:xfrm>
            <a:off x="3505200" y="0"/>
            <a:ext cx="32004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080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0805" name="Rectangle 5"/>
          <p:cNvSpPr>
            <a:spLocks noGrp="1" noChangeArrowheads="1"/>
          </p:cNvSpPr>
          <p:nvPr>
            <p:ph type="title"/>
          </p:nvPr>
        </p:nvSpPr>
        <p:spPr>
          <a:xfrm>
            <a:off x="685800" y="1066800"/>
            <a:ext cx="7797800" cy="609600"/>
          </a:xfrm>
          <a:noFill/>
          <a:ln/>
        </p:spPr>
        <p:txBody>
          <a:bodyPr>
            <a:normAutofit fontScale="90000"/>
          </a:bodyPr>
          <a:lstStyle/>
          <a:p>
            <a:r>
              <a:rPr lang="en-US"/>
              <a:t>Invertebrate Characteristics, </a:t>
            </a:r>
            <a:r>
              <a:rPr lang="en-US" b="0" i="1"/>
              <a:t>continued</a:t>
            </a:r>
            <a:endParaRPr lang="en-US" b="0"/>
          </a:p>
        </p:txBody>
      </p:sp>
      <p:sp>
        <p:nvSpPr>
          <p:cNvPr id="1100806" name="Rectangle 6"/>
          <p:cNvSpPr>
            <a:spLocks noGrp="1" noChangeArrowheads="1"/>
          </p:cNvSpPr>
          <p:nvPr>
            <p:ph idx="1"/>
          </p:nvPr>
        </p:nvSpPr>
        <p:spPr>
          <a:noFill/>
          <a:ln/>
        </p:spPr>
        <p:txBody>
          <a:bodyPr>
            <a:normAutofit/>
          </a:bodyPr>
          <a:lstStyle/>
          <a:p>
            <a:pPr>
              <a:spcBef>
                <a:spcPct val="0"/>
              </a:spcBef>
              <a:buSzTx/>
              <a:buFontTx/>
              <a:buNone/>
            </a:pPr>
            <a:r>
              <a:rPr lang="en-US" b="1"/>
              <a:t>Segmentation</a:t>
            </a:r>
            <a:endParaRPr lang="en-US">
              <a:solidFill>
                <a:schemeClr val="bg1"/>
              </a:solidFill>
            </a:endParaRPr>
          </a:p>
          <a:p>
            <a:pPr>
              <a:spcBef>
                <a:spcPct val="0"/>
              </a:spcBef>
              <a:buSzTx/>
            </a:pPr>
            <a:endParaRPr lang="en-US" b="1">
              <a:solidFill>
                <a:schemeClr val="bg1"/>
              </a:solidFill>
            </a:endParaRPr>
          </a:p>
          <a:p>
            <a:r>
              <a:rPr lang="en-US" b="1"/>
              <a:t>Segmentation</a:t>
            </a:r>
            <a:r>
              <a:rPr lang="en-US">
                <a:solidFill>
                  <a:schemeClr val="bg1"/>
                </a:solidFill>
              </a:rPr>
              <a:t> in animals refers to a body composed of a series of repeating similar units.</a:t>
            </a:r>
          </a:p>
          <a:p>
            <a:r>
              <a:rPr lang="en-US">
                <a:solidFill>
                  <a:schemeClr val="bg1"/>
                </a:solidFill>
              </a:rPr>
              <a:t>Segmentation is in its simplest form when each unit of the body is very similar to the next one. </a:t>
            </a:r>
          </a:p>
          <a:p>
            <a:r>
              <a:rPr lang="en-US">
                <a:solidFill>
                  <a:schemeClr val="bg1"/>
                </a:solidFill>
              </a:rPr>
              <a:t>In more complex forms, segments may look different and have different functions.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0806">
                                            <p:txEl>
                                              <p:pRg st="0" end="0"/>
                                            </p:txEl>
                                          </p:spTgt>
                                        </p:tgtEl>
                                        <p:attrNameLst>
                                          <p:attrName>style.visibility</p:attrName>
                                        </p:attrNameLst>
                                      </p:cBhvr>
                                      <p:to>
                                        <p:strVal val="visible"/>
                                      </p:to>
                                    </p:set>
                                    <p:animEffect transition="in" filter="wipe(left)">
                                      <p:cBhvr>
                                        <p:cTn id="7" dur="500"/>
                                        <p:tgtEl>
                                          <p:spTgt spid="11008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0806">
                                            <p:txEl>
                                              <p:pRg st="2" end="2"/>
                                            </p:txEl>
                                          </p:spTgt>
                                        </p:tgtEl>
                                        <p:attrNameLst>
                                          <p:attrName>style.visibility</p:attrName>
                                        </p:attrNameLst>
                                      </p:cBhvr>
                                      <p:to>
                                        <p:strVal val="visible"/>
                                      </p:to>
                                    </p:set>
                                    <p:animEffect transition="in" filter="wipe(left)">
                                      <p:cBhvr>
                                        <p:cTn id="12" dur="500"/>
                                        <p:tgtEl>
                                          <p:spTgt spid="11008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0806">
                                            <p:txEl>
                                              <p:pRg st="3" end="3"/>
                                            </p:txEl>
                                          </p:spTgt>
                                        </p:tgtEl>
                                        <p:attrNameLst>
                                          <p:attrName>style.visibility</p:attrName>
                                        </p:attrNameLst>
                                      </p:cBhvr>
                                      <p:to>
                                        <p:strVal val="visible"/>
                                      </p:to>
                                    </p:set>
                                    <p:animEffect transition="in" filter="wipe(left)">
                                      <p:cBhvr>
                                        <p:cTn id="17" dur="500"/>
                                        <p:tgtEl>
                                          <p:spTgt spid="11008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0806">
                                            <p:txEl>
                                              <p:pRg st="4" end="4"/>
                                            </p:txEl>
                                          </p:spTgt>
                                        </p:tgtEl>
                                        <p:attrNameLst>
                                          <p:attrName>style.visibility</p:attrName>
                                        </p:attrNameLst>
                                      </p:cBhvr>
                                      <p:to>
                                        <p:strVal val="visible"/>
                                      </p:to>
                                    </p:set>
                                    <p:animEffect transition="in" filter="wipe(left)">
                                      <p:cBhvr>
                                        <p:cTn id="22" dur="500"/>
                                        <p:tgtEl>
                                          <p:spTgt spid="1100806">
                                            <p:txEl>
                                              <p:pRg st="4" end="4"/>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100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82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1827" name="Text Box 3"/>
          <p:cNvSpPr txBox="1">
            <a:spLocks noChangeArrowheads="1"/>
          </p:cNvSpPr>
          <p:nvPr/>
        </p:nvSpPr>
        <p:spPr bwMode="auto">
          <a:xfrm>
            <a:off x="3505200" y="0"/>
            <a:ext cx="31242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182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1829" name="Rectangle 5"/>
          <p:cNvSpPr>
            <a:spLocks noGrp="1" noChangeArrowheads="1"/>
          </p:cNvSpPr>
          <p:nvPr>
            <p:ph type="title"/>
          </p:nvPr>
        </p:nvSpPr>
        <p:spPr>
          <a:xfrm>
            <a:off x="685800" y="1066800"/>
            <a:ext cx="7797800" cy="609600"/>
          </a:xfrm>
          <a:noFill/>
          <a:ln/>
        </p:spPr>
        <p:txBody>
          <a:bodyPr>
            <a:normAutofit fontScale="90000"/>
          </a:bodyPr>
          <a:lstStyle/>
          <a:p>
            <a:r>
              <a:rPr lang="en-US"/>
              <a:t>Invertebrate Characteristics, </a:t>
            </a:r>
            <a:r>
              <a:rPr lang="en-US" b="0" i="1"/>
              <a:t>continued</a:t>
            </a:r>
            <a:endParaRPr lang="en-US" b="0"/>
          </a:p>
        </p:txBody>
      </p:sp>
      <p:sp>
        <p:nvSpPr>
          <p:cNvPr id="1101830" name="Rectangle 6"/>
          <p:cNvSpPr>
            <a:spLocks noGrp="1" noChangeArrowheads="1"/>
          </p:cNvSpPr>
          <p:nvPr>
            <p:ph idx="1"/>
          </p:nvPr>
        </p:nvSpPr>
        <p:spPr>
          <a:noFill/>
          <a:ln/>
        </p:spPr>
        <p:txBody>
          <a:bodyPr>
            <a:normAutofit/>
          </a:bodyPr>
          <a:lstStyle/>
          <a:p>
            <a:pPr>
              <a:spcBef>
                <a:spcPct val="0"/>
              </a:spcBef>
              <a:buSzTx/>
              <a:buFontTx/>
              <a:buNone/>
            </a:pPr>
            <a:r>
              <a:rPr lang="en-US" b="1" dirty="0"/>
              <a:t>Support of the Body</a:t>
            </a:r>
            <a:endParaRPr lang="en-US" dirty="0">
              <a:solidFill>
                <a:schemeClr val="bg1"/>
              </a:solidFill>
            </a:endParaRPr>
          </a:p>
          <a:p>
            <a:pPr>
              <a:spcBef>
                <a:spcPct val="0"/>
              </a:spcBef>
              <a:buSzTx/>
            </a:pPr>
            <a:endParaRPr lang="en-US" b="1" dirty="0">
              <a:solidFill>
                <a:schemeClr val="bg1"/>
              </a:solidFill>
            </a:endParaRPr>
          </a:p>
          <a:p>
            <a:r>
              <a:rPr lang="en-US" dirty="0">
                <a:solidFill>
                  <a:schemeClr val="bg1"/>
                </a:solidFill>
              </a:rPr>
              <a:t>Invertebrate bodies have diverse means of support.</a:t>
            </a:r>
          </a:p>
          <a:p>
            <a:r>
              <a:rPr lang="en-US" dirty="0">
                <a:solidFill>
                  <a:schemeClr val="bg1"/>
                </a:solidFill>
              </a:rPr>
              <a:t>Some have a simple skeleton that supports their soft tissue.</a:t>
            </a:r>
          </a:p>
          <a:p>
            <a:r>
              <a:rPr lang="en-US" dirty="0">
                <a:solidFill>
                  <a:schemeClr val="bg1"/>
                </a:solidFill>
              </a:rPr>
              <a:t>Some are supported by the pressure of their fluid-filled body cavity. </a:t>
            </a:r>
          </a:p>
          <a:p>
            <a:r>
              <a:rPr lang="en-US" dirty="0">
                <a:solidFill>
                  <a:schemeClr val="bg1"/>
                </a:solidFill>
              </a:rPr>
              <a:t>Some have an </a:t>
            </a:r>
            <a:r>
              <a:rPr lang="en-US" b="1" dirty="0" smtClean="0"/>
              <a:t>_________________</a:t>
            </a:r>
            <a:r>
              <a:rPr lang="en-US" dirty="0" smtClean="0">
                <a:solidFill>
                  <a:schemeClr val="bg1"/>
                </a:solidFill>
              </a:rPr>
              <a:t>–</a:t>
            </a:r>
            <a:r>
              <a:rPr lang="en-US" dirty="0">
                <a:solidFill>
                  <a:schemeClr val="bg1"/>
                </a:solidFill>
              </a:rPr>
              <a:t>a rigid outer covering that protects their soft tissues.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1830">
                                            <p:txEl>
                                              <p:pRg st="0" end="0"/>
                                            </p:txEl>
                                          </p:spTgt>
                                        </p:tgtEl>
                                        <p:attrNameLst>
                                          <p:attrName>style.visibility</p:attrName>
                                        </p:attrNameLst>
                                      </p:cBhvr>
                                      <p:to>
                                        <p:strVal val="visible"/>
                                      </p:to>
                                    </p:set>
                                    <p:animEffect transition="in" filter="wipe(left)">
                                      <p:cBhvr>
                                        <p:cTn id="7" dur="500"/>
                                        <p:tgtEl>
                                          <p:spTgt spid="11018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1830">
                                            <p:txEl>
                                              <p:pRg st="2" end="2"/>
                                            </p:txEl>
                                          </p:spTgt>
                                        </p:tgtEl>
                                        <p:attrNameLst>
                                          <p:attrName>style.visibility</p:attrName>
                                        </p:attrNameLst>
                                      </p:cBhvr>
                                      <p:to>
                                        <p:strVal val="visible"/>
                                      </p:to>
                                    </p:set>
                                    <p:animEffect transition="in" filter="wipe(left)">
                                      <p:cBhvr>
                                        <p:cTn id="12" dur="500"/>
                                        <p:tgtEl>
                                          <p:spTgt spid="11018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1830">
                                            <p:txEl>
                                              <p:pRg st="3" end="3"/>
                                            </p:txEl>
                                          </p:spTgt>
                                        </p:tgtEl>
                                        <p:attrNameLst>
                                          <p:attrName>style.visibility</p:attrName>
                                        </p:attrNameLst>
                                      </p:cBhvr>
                                      <p:to>
                                        <p:strVal val="visible"/>
                                      </p:to>
                                    </p:set>
                                    <p:animEffect transition="in" filter="wipe(left)">
                                      <p:cBhvr>
                                        <p:cTn id="17" dur="500"/>
                                        <p:tgtEl>
                                          <p:spTgt spid="11018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1830">
                                            <p:txEl>
                                              <p:pRg st="4" end="4"/>
                                            </p:txEl>
                                          </p:spTgt>
                                        </p:tgtEl>
                                        <p:attrNameLst>
                                          <p:attrName>style.visibility</p:attrName>
                                        </p:attrNameLst>
                                      </p:cBhvr>
                                      <p:to>
                                        <p:strVal val="visible"/>
                                      </p:to>
                                    </p:set>
                                    <p:animEffect transition="in" filter="wipe(left)">
                                      <p:cBhvr>
                                        <p:cTn id="22" dur="500"/>
                                        <p:tgtEl>
                                          <p:spTgt spid="11018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1830">
                                            <p:txEl>
                                              <p:pRg st="5" end="5"/>
                                            </p:txEl>
                                          </p:spTgt>
                                        </p:tgtEl>
                                        <p:attrNameLst>
                                          <p:attrName>style.visibility</p:attrName>
                                        </p:attrNameLst>
                                      </p:cBhvr>
                                      <p:to>
                                        <p:strVal val="visible"/>
                                      </p:to>
                                    </p:set>
                                    <p:animEffect transition="in" filter="wipe(left)">
                                      <p:cBhvr>
                                        <p:cTn id="27" dur="500"/>
                                        <p:tgtEl>
                                          <p:spTgt spid="1101830">
                                            <p:txEl>
                                              <p:pRg st="5" end="5"/>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01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285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2851" name="Text Box 3"/>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2852"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2853" name="Rectangle 5"/>
          <p:cNvSpPr>
            <a:spLocks noGrp="1" noChangeArrowheads="1"/>
          </p:cNvSpPr>
          <p:nvPr>
            <p:ph type="title"/>
          </p:nvPr>
        </p:nvSpPr>
        <p:spPr>
          <a:xfrm>
            <a:off x="685800" y="1066800"/>
            <a:ext cx="7415213" cy="609600"/>
          </a:xfrm>
          <a:noFill/>
          <a:ln/>
        </p:spPr>
        <p:txBody>
          <a:bodyPr>
            <a:normAutofit fontScale="90000"/>
          </a:bodyPr>
          <a:lstStyle/>
          <a:p>
            <a:r>
              <a:rPr lang="en-US"/>
              <a:t>Invertebrate Characteristics, </a:t>
            </a:r>
            <a:r>
              <a:rPr lang="en-US" b="0" i="1"/>
              <a:t>continued</a:t>
            </a:r>
            <a:endParaRPr lang="en-US" b="0"/>
          </a:p>
        </p:txBody>
      </p:sp>
      <p:sp>
        <p:nvSpPr>
          <p:cNvPr id="1102854" name="Rectangle 6"/>
          <p:cNvSpPr>
            <a:spLocks noGrp="1" noChangeArrowheads="1"/>
          </p:cNvSpPr>
          <p:nvPr>
            <p:ph idx="1"/>
          </p:nvPr>
        </p:nvSpPr>
        <p:spPr>
          <a:noFill/>
          <a:ln/>
        </p:spPr>
        <p:txBody>
          <a:bodyPr>
            <a:normAutofit/>
          </a:bodyPr>
          <a:lstStyle/>
          <a:p>
            <a:pPr>
              <a:spcBef>
                <a:spcPct val="0"/>
              </a:spcBef>
              <a:buSzTx/>
              <a:buFontTx/>
              <a:buNone/>
            </a:pPr>
            <a:r>
              <a:rPr lang="en-US" b="1" dirty="0"/>
              <a:t>Respiratory and Circulatory Systems</a:t>
            </a:r>
            <a:endParaRPr lang="en-US" dirty="0">
              <a:solidFill>
                <a:schemeClr val="bg1"/>
              </a:solidFill>
            </a:endParaRPr>
          </a:p>
          <a:p>
            <a:pPr>
              <a:spcBef>
                <a:spcPct val="0"/>
              </a:spcBef>
              <a:buSzTx/>
            </a:pPr>
            <a:r>
              <a:rPr lang="en-US" dirty="0">
                <a:solidFill>
                  <a:schemeClr val="bg1"/>
                </a:solidFill>
              </a:rPr>
              <a:t>Gas exchange occurs either directly across the body covering or through internal </a:t>
            </a:r>
            <a:r>
              <a:rPr lang="en-US" b="1" dirty="0"/>
              <a:t>gills</a:t>
            </a:r>
            <a:r>
              <a:rPr lang="en-US" dirty="0">
                <a:solidFill>
                  <a:schemeClr val="bg1"/>
                </a:solidFill>
              </a:rPr>
              <a:t>.</a:t>
            </a:r>
          </a:p>
          <a:p>
            <a:pPr>
              <a:spcBef>
                <a:spcPct val="0"/>
              </a:spcBef>
              <a:buSzTx/>
            </a:pPr>
            <a:r>
              <a:rPr lang="en-US" dirty="0">
                <a:solidFill>
                  <a:schemeClr val="bg1"/>
                </a:solidFill>
              </a:rPr>
              <a:t>In most animals, the circulatory system moves blood or a similar fluid through the body to transport oxygen and nutrients to cells, and carbon dioxide and wastes away from cells.</a:t>
            </a:r>
          </a:p>
          <a:p>
            <a:pPr>
              <a:spcBef>
                <a:spcPct val="0"/>
              </a:spcBef>
              <a:buSzTx/>
            </a:pPr>
            <a:r>
              <a:rPr lang="en-US" dirty="0">
                <a:solidFill>
                  <a:schemeClr val="bg1"/>
                </a:solidFill>
              </a:rPr>
              <a:t>Animals may have one of the following:</a:t>
            </a:r>
          </a:p>
          <a:p>
            <a:pPr lvl="1">
              <a:spcBef>
                <a:spcPct val="0"/>
              </a:spcBef>
              <a:buSzTx/>
            </a:pPr>
            <a:r>
              <a:rPr lang="en-US" dirty="0">
                <a:solidFill>
                  <a:schemeClr val="bg1"/>
                </a:solidFill>
              </a:rPr>
              <a:t>no circulatory system</a:t>
            </a:r>
          </a:p>
          <a:p>
            <a:pPr lvl="1">
              <a:spcBef>
                <a:spcPct val="0"/>
              </a:spcBef>
              <a:buSzTx/>
            </a:pPr>
            <a:r>
              <a:rPr lang="en-US" dirty="0">
                <a:solidFill>
                  <a:schemeClr val="bg1"/>
                </a:solidFill>
              </a:rPr>
              <a:t>an </a:t>
            </a:r>
            <a:r>
              <a:rPr lang="en-US" b="1" dirty="0" smtClean="0"/>
              <a:t>_________ </a:t>
            </a:r>
            <a:r>
              <a:rPr lang="en-US" b="1" dirty="0"/>
              <a:t>circulatory system</a:t>
            </a:r>
            <a:endParaRPr lang="en-US" dirty="0">
              <a:solidFill>
                <a:schemeClr val="bg1"/>
              </a:solidFill>
            </a:endParaRPr>
          </a:p>
          <a:p>
            <a:pPr lvl="1">
              <a:spcBef>
                <a:spcPct val="0"/>
              </a:spcBef>
              <a:buSzTx/>
            </a:pPr>
            <a:r>
              <a:rPr lang="en-US" dirty="0">
                <a:solidFill>
                  <a:schemeClr val="bg1"/>
                </a:solidFill>
              </a:rPr>
              <a:t>a </a:t>
            </a:r>
            <a:r>
              <a:rPr lang="en-US" b="1" dirty="0" smtClean="0"/>
              <a:t>_____________ </a:t>
            </a:r>
            <a:r>
              <a:rPr lang="en-US" b="1" dirty="0"/>
              <a:t>circulatory system</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2854">
                                            <p:txEl>
                                              <p:pRg st="0" end="0"/>
                                            </p:txEl>
                                          </p:spTgt>
                                        </p:tgtEl>
                                        <p:attrNameLst>
                                          <p:attrName>style.visibility</p:attrName>
                                        </p:attrNameLst>
                                      </p:cBhvr>
                                      <p:to>
                                        <p:strVal val="visible"/>
                                      </p:to>
                                    </p:set>
                                    <p:animEffect transition="in" filter="wipe(left)">
                                      <p:cBhvr>
                                        <p:cTn id="7" dur="500"/>
                                        <p:tgtEl>
                                          <p:spTgt spid="11028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2854">
                                            <p:txEl>
                                              <p:pRg st="1" end="1"/>
                                            </p:txEl>
                                          </p:spTgt>
                                        </p:tgtEl>
                                        <p:attrNameLst>
                                          <p:attrName>style.visibility</p:attrName>
                                        </p:attrNameLst>
                                      </p:cBhvr>
                                      <p:to>
                                        <p:strVal val="visible"/>
                                      </p:to>
                                    </p:set>
                                    <p:animEffect transition="in" filter="wipe(left)">
                                      <p:cBhvr>
                                        <p:cTn id="12" dur="500"/>
                                        <p:tgtEl>
                                          <p:spTgt spid="11028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2854">
                                            <p:txEl>
                                              <p:pRg st="2" end="2"/>
                                            </p:txEl>
                                          </p:spTgt>
                                        </p:tgtEl>
                                        <p:attrNameLst>
                                          <p:attrName>style.visibility</p:attrName>
                                        </p:attrNameLst>
                                      </p:cBhvr>
                                      <p:to>
                                        <p:strVal val="visible"/>
                                      </p:to>
                                    </p:set>
                                    <p:animEffect transition="in" filter="wipe(left)">
                                      <p:cBhvr>
                                        <p:cTn id="17" dur="500"/>
                                        <p:tgtEl>
                                          <p:spTgt spid="11028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2854">
                                            <p:txEl>
                                              <p:pRg st="3" end="3"/>
                                            </p:txEl>
                                          </p:spTgt>
                                        </p:tgtEl>
                                        <p:attrNameLst>
                                          <p:attrName>style.visibility</p:attrName>
                                        </p:attrNameLst>
                                      </p:cBhvr>
                                      <p:to>
                                        <p:strVal val="visible"/>
                                      </p:to>
                                    </p:set>
                                    <p:animEffect transition="in" filter="wipe(left)">
                                      <p:cBhvr>
                                        <p:cTn id="22" dur="500"/>
                                        <p:tgtEl>
                                          <p:spTgt spid="1102854">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02854">
                                            <p:txEl>
                                              <p:pRg st="4" end="4"/>
                                            </p:txEl>
                                          </p:spTgt>
                                        </p:tgtEl>
                                        <p:attrNameLst>
                                          <p:attrName>style.visibility</p:attrName>
                                        </p:attrNameLst>
                                      </p:cBhvr>
                                      <p:to>
                                        <p:strVal val="visible"/>
                                      </p:to>
                                    </p:set>
                                    <p:animEffect transition="in" filter="wipe(left)">
                                      <p:cBhvr>
                                        <p:cTn id="25" dur="500"/>
                                        <p:tgtEl>
                                          <p:spTgt spid="1102854">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02854">
                                            <p:txEl>
                                              <p:pRg st="5" end="5"/>
                                            </p:txEl>
                                          </p:spTgt>
                                        </p:tgtEl>
                                        <p:attrNameLst>
                                          <p:attrName>style.visibility</p:attrName>
                                        </p:attrNameLst>
                                      </p:cBhvr>
                                      <p:to>
                                        <p:strVal val="visible"/>
                                      </p:to>
                                    </p:set>
                                    <p:animEffect transition="in" filter="wipe(left)">
                                      <p:cBhvr>
                                        <p:cTn id="28" dur="500"/>
                                        <p:tgtEl>
                                          <p:spTgt spid="1102854">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02854">
                                            <p:txEl>
                                              <p:pRg st="6" end="6"/>
                                            </p:txEl>
                                          </p:spTgt>
                                        </p:tgtEl>
                                        <p:attrNameLst>
                                          <p:attrName>style.visibility</p:attrName>
                                        </p:attrNameLst>
                                      </p:cBhvr>
                                      <p:to>
                                        <p:strVal val="visible"/>
                                      </p:to>
                                    </p:set>
                                    <p:animEffect transition="in" filter="wipe(left)">
                                      <p:cBhvr>
                                        <p:cTn id="31" dur="500"/>
                                        <p:tgtEl>
                                          <p:spTgt spid="1102854">
                                            <p:txEl>
                                              <p:pRg st="6" end="6"/>
                                            </p:txEl>
                                          </p:spTgt>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499"/>
                                          </p:stCondLst>
                                        </p:cTn>
                                        <p:tgtEl>
                                          <p:spTgt spid="1102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387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3875" name="Text Box 3"/>
          <p:cNvSpPr txBox="1">
            <a:spLocks noChangeArrowheads="1"/>
          </p:cNvSpPr>
          <p:nvPr/>
        </p:nvSpPr>
        <p:spPr bwMode="auto">
          <a:xfrm>
            <a:off x="3505200" y="0"/>
            <a:ext cx="33528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3876"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3877" name="Rectangle 5"/>
          <p:cNvSpPr>
            <a:spLocks noGrp="1" noChangeArrowheads="1"/>
          </p:cNvSpPr>
          <p:nvPr>
            <p:ph type="title"/>
          </p:nvPr>
        </p:nvSpPr>
        <p:spPr>
          <a:xfrm>
            <a:off x="685800" y="1066800"/>
            <a:ext cx="7797800" cy="609600"/>
          </a:xfrm>
          <a:noFill/>
          <a:ln/>
        </p:spPr>
        <p:txBody>
          <a:bodyPr>
            <a:normAutofit fontScale="90000"/>
          </a:bodyPr>
          <a:lstStyle/>
          <a:p>
            <a:r>
              <a:rPr lang="en-US"/>
              <a:t>Invertebrate Characteristics, </a:t>
            </a:r>
            <a:r>
              <a:rPr lang="en-US" b="0" i="1"/>
              <a:t>continued</a:t>
            </a:r>
            <a:endParaRPr lang="en-US" b="0"/>
          </a:p>
        </p:txBody>
      </p:sp>
      <p:sp>
        <p:nvSpPr>
          <p:cNvPr id="1103878" name="Rectangle 6"/>
          <p:cNvSpPr>
            <a:spLocks noGrp="1" noChangeArrowheads="1"/>
          </p:cNvSpPr>
          <p:nvPr>
            <p:ph idx="1"/>
          </p:nvPr>
        </p:nvSpPr>
        <p:spPr>
          <a:noFill/>
          <a:ln/>
        </p:spPr>
        <p:txBody>
          <a:bodyPr/>
          <a:lstStyle/>
          <a:p>
            <a:pPr>
              <a:spcBef>
                <a:spcPct val="0"/>
              </a:spcBef>
              <a:buSzTx/>
              <a:buFontTx/>
              <a:buNone/>
            </a:pPr>
            <a:r>
              <a:rPr lang="en-US" sz="2000" b="1"/>
              <a:t>Digestive and Excretory Systems</a:t>
            </a:r>
            <a:endParaRPr lang="en-US" sz="2000">
              <a:solidFill>
                <a:schemeClr val="bg1"/>
              </a:solidFill>
            </a:endParaRPr>
          </a:p>
          <a:p>
            <a:pPr>
              <a:spcBef>
                <a:spcPct val="0"/>
              </a:spcBef>
              <a:buSzTx/>
            </a:pPr>
            <a:r>
              <a:rPr lang="en-US" sz="2000">
                <a:solidFill>
                  <a:schemeClr val="bg1"/>
                </a:solidFill>
              </a:rPr>
              <a:t>Invertebrates may have one of the following:</a:t>
            </a:r>
          </a:p>
          <a:p>
            <a:pPr lvl="1"/>
            <a:r>
              <a:rPr lang="en-US" sz="2000">
                <a:solidFill>
                  <a:schemeClr val="bg1"/>
                </a:solidFill>
              </a:rPr>
              <a:t>no digestive system (digestion occurs within individual cells)</a:t>
            </a:r>
          </a:p>
          <a:p>
            <a:pPr lvl="1"/>
            <a:r>
              <a:rPr lang="en-US" sz="2000">
                <a:solidFill>
                  <a:schemeClr val="bg1"/>
                </a:solidFill>
              </a:rPr>
              <a:t>a simple central chamber with one opening</a:t>
            </a:r>
          </a:p>
          <a:p>
            <a:pPr lvl="1"/>
            <a:r>
              <a:rPr lang="en-US" sz="2000">
                <a:solidFill>
                  <a:schemeClr val="bg1"/>
                </a:solidFill>
              </a:rPr>
              <a:t>a digestive tract, or gut, running through their body</a:t>
            </a:r>
          </a:p>
          <a:p>
            <a:r>
              <a:rPr lang="en-US" sz="2000">
                <a:solidFill>
                  <a:schemeClr val="bg1"/>
                </a:solidFill>
              </a:rPr>
              <a:t>In some animals, food is broken down and absorbed in the </a:t>
            </a:r>
            <a:r>
              <a:rPr lang="en-US" sz="2000" b="1">
                <a:solidFill>
                  <a:schemeClr val="bg1"/>
                </a:solidFill>
              </a:rPr>
              <a:t>gut</a:t>
            </a:r>
            <a:r>
              <a:rPr lang="en-US" sz="2000">
                <a:solidFill>
                  <a:schemeClr val="bg1"/>
                </a:solidFill>
              </a:rPr>
              <a:t>. </a:t>
            </a:r>
          </a:p>
          <a:p>
            <a:r>
              <a:rPr lang="en-US" sz="2000">
                <a:solidFill>
                  <a:schemeClr val="bg1"/>
                </a:solidFill>
              </a:rPr>
              <a:t>Wastes, especially ammonia (NH</a:t>
            </a:r>
            <a:r>
              <a:rPr lang="en-US" sz="2000" baseline="-25000">
                <a:solidFill>
                  <a:schemeClr val="bg1"/>
                </a:solidFill>
              </a:rPr>
              <a:t>3</a:t>
            </a:r>
            <a:r>
              <a:rPr lang="en-US" sz="2000">
                <a:solidFill>
                  <a:schemeClr val="bg1"/>
                </a:solidFill>
              </a:rPr>
              <a:t>), are either:</a:t>
            </a:r>
          </a:p>
          <a:p>
            <a:pPr lvl="1"/>
            <a:r>
              <a:rPr lang="en-US" sz="2000">
                <a:solidFill>
                  <a:schemeClr val="bg1"/>
                </a:solidFill>
              </a:rPr>
              <a:t>dissolved and excreted directly, or</a:t>
            </a:r>
          </a:p>
          <a:p>
            <a:pPr lvl="1"/>
            <a:r>
              <a:rPr lang="en-US" sz="2000">
                <a:solidFill>
                  <a:schemeClr val="bg1"/>
                </a:solidFill>
              </a:rPr>
              <a:t>filtered from the body cavity by specialized structures and converted to less toxic substances.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3878">
                                            <p:txEl>
                                              <p:pRg st="0" end="0"/>
                                            </p:txEl>
                                          </p:spTgt>
                                        </p:tgtEl>
                                        <p:attrNameLst>
                                          <p:attrName>style.visibility</p:attrName>
                                        </p:attrNameLst>
                                      </p:cBhvr>
                                      <p:to>
                                        <p:strVal val="visible"/>
                                      </p:to>
                                    </p:set>
                                    <p:animEffect transition="in" filter="wipe(left)">
                                      <p:cBhvr>
                                        <p:cTn id="7" dur="500"/>
                                        <p:tgtEl>
                                          <p:spTgt spid="11038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3878">
                                            <p:txEl>
                                              <p:pRg st="1" end="1"/>
                                            </p:txEl>
                                          </p:spTgt>
                                        </p:tgtEl>
                                        <p:attrNameLst>
                                          <p:attrName>style.visibility</p:attrName>
                                        </p:attrNameLst>
                                      </p:cBhvr>
                                      <p:to>
                                        <p:strVal val="visible"/>
                                      </p:to>
                                    </p:set>
                                    <p:animEffect transition="in" filter="wipe(left)">
                                      <p:cBhvr>
                                        <p:cTn id="12" dur="500"/>
                                        <p:tgtEl>
                                          <p:spTgt spid="110387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03878">
                                            <p:txEl>
                                              <p:pRg st="2" end="2"/>
                                            </p:txEl>
                                          </p:spTgt>
                                        </p:tgtEl>
                                        <p:attrNameLst>
                                          <p:attrName>style.visibility</p:attrName>
                                        </p:attrNameLst>
                                      </p:cBhvr>
                                      <p:to>
                                        <p:strVal val="visible"/>
                                      </p:to>
                                    </p:set>
                                    <p:animEffect transition="in" filter="wipe(left)">
                                      <p:cBhvr>
                                        <p:cTn id="15" dur="500"/>
                                        <p:tgtEl>
                                          <p:spTgt spid="110387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03878">
                                            <p:txEl>
                                              <p:pRg st="3" end="3"/>
                                            </p:txEl>
                                          </p:spTgt>
                                        </p:tgtEl>
                                        <p:attrNameLst>
                                          <p:attrName>style.visibility</p:attrName>
                                        </p:attrNameLst>
                                      </p:cBhvr>
                                      <p:to>
                                        <p:strVal val="visible"/>
                                      </p:to>
                                    </p:set>
                                    <p:animEffect transition="in" filter="wipe(left)">
                                      <p:cBhvr>
                                        <p:cTn id="18" dur="500"/>
                                        <p:tgtEl>
                                          <p:spTgt spid="110387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03878">
                                            <p:txEl>
                                              <p:pRg st="4" end="4"/>
                                            </p:txEl>
                                          </p:spTgt>
                                        </p:tgtEl>
                                        <p:attrNameLst>
                                          <p:attrName>style.visibility</p:attrName>
                                        </p:attrNameLst>
                                      </p:cBhvr>
                                      <p:to>
                                        <p:strVal val="visible"/>
                                      </p:to>
                                    </p:set>
                                    <p:animEffect transition="in" filter="wipe(left)">
                                      <p:cBhvr>
                                        <p:cTn id="21" dur="500"/>
                                        <p:tgtEl>
                                          <p:spTgt spid="110387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03878">
                                            <p:txEl>
                                              <p:pRg st="5" end="5"/>
                                            </p:txEl>
                                          </p:spTgt>
                                        </p:tgtEl>
                                        <p:attrNameLst>
                                          <p:attrName>style.visibility</p:attrName>
                                        </p:attrNameLst>
                                      </p:cBhvr>
                                      <p:to>
                                        <p:strVal val="visible"/>
                                      </p:to>
                                    </p:set>
                                    <p:animEffect transition="in" filter="wipe(left)">
                                      <p:cBhvr>
                                        <p:cTn id="26" dur="500"/>
                                        <p:tgtEl>
                                          <p:spTgt spid="110387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03878">
                                            <p:txEl>
                                              <p:pRg st="6" end="6"/>
                                            </p:txEl>
                                          </p:spTgt>
                                        </p:tgtEl>
                                        <p:attrNameLst>
                                          <p:attrName>style.visibility</p:attrName>
                                        </p:attrNameLst>
                                      </p:cBhvr>
                                      <p:to>
                                        <p:strVal val="visible"/>
                                      </p:to>
                                    </p:set>
                                    <p:animEffect transition="in" filter="wipe(left)">
                                      <p:cBhvr>
                                        <p:cTn id="31" dur="500"/>
                                        <p:tgtEl>
                                          <p:spTgt spid="1103878">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03878">
                                            <p:txEl>
                                              <p:pRg st="7" end="7"/>
                                            </p:txEl>
                                          </p:spTgt>
                                        </p:tgtEl>
                                        <p:attrNameLst>
                                          <p:attrName>style.visibility</p:attrName>
                                        </p:attrNameLst>
                                      </p:cBhvr>
                                      <p:to>
                                        <p:strVal val="visible"/>
                                      </p:to>
                                    </p:set>
                                    <p:animEffect transition="in" filter="wipe(left)">
                                      <p:cBhvr>
                                        <p:cTn id="34" dur="500"/>
                                        <p:tgtEl>
                                          <p:spTgt spid="1103878">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03878">
                                            <p:txEl>
                                              <p:pRg st="8" end="8"/>
                                            </p:txEl>
                                          </p:spTgt>
                                        </p:tgtEl>
                                        <p:attrNameLst>
                                          <p:attrName>style.visibility</p:attrName>
                                        </p:attrNameLst>
                                      </p:cBhvr>
                                      <p:to>
                                        <p:strVal val="visible"/>
                                      </p:to>
                                    </p:set>
                                    <p:animEffect transition="in" filter="wipe(left)">
                                      <p:cBhvr>
                                        <p:cTn id="37" dur="500"/>
                                        <p:tgtEl>
                                          <p:spTgt spid="1103878">
                                            <p:txEl>
                                              <p:pRg st="8" end="8"/>
                                            </p:txEl>
                                          </p:spTgt>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499"/>
                                          </p:stCondLst>
                                        </p:cTn>
                                        <p:tgtEl>
                                          <p:spTgt spid="1103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89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4899" name="Text Box 3"/>
          <p:cNvSpPr txBox="1">
            <a:spLocks noChangeArrowheads="1"/>
          </p:cNvSpPr>
          <p:nvPr/>
        </p:nvSpPr>
        <p:spPr bwMode="auto">
          <a:xfrm>
            <a:off x="3505200" y="0"/>
            <a:ext cx="31242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4900"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4901" name="Rectangle 5"/>
          <p:cNvSpPr>
            <a:spLocks noGrp="1" noChangeArrowheads="1"/>
          </p:cNvSpPr>
          <p:nvPr>
            <p:ph type="title"/>
          </p:nvPr>
        </p:nvSpPr>
        <p:spPr>
          <a:xfrm>
            <a:off x="685800" y="1066800"/>
            <a:ext cx="7797800" cy="609600"/>
          </a:xfrm>
          <a:noFill/>
          <a:ln/>
        </p:spPr>
        <p:txBody>
          <a:bodyPr>
            <a:normAutofit fontScale="90000"/>
          </a:bodyPr>
          <a:lstStyle/>
          <a:p>
            <a:r>
              <a:rPr lang="en-US"/>
              <a:t>Invertebrate Characteristics, </a:t>
            </a:r>
            <a:r>
              <a:rPr lang="en-US" b="0" i="1"/>
              <a:t>continued</a:t>
            </a:r>
            <a:endParaRPr lang="en-US" b="0"/>
          </a:p>
        </p:txBody>
      </p:sp>
      <p:sp>
        <p:nvSpPr>
          <p:cNvPr id="1104902" name="Rectangle 6"/>
          <p:cNvSpPr>
            <a:spLocks noGrp="1" noChangeArrowheads="1"/>
          </p:cNvSpPr>
          <p:nvPr>
            <p:ph idx="1"/>
          </p:nvPr>
        </p:nvSpPr>
        <p:spPr>
          <a:noFill/>
          <a:ln/>
        </p:spPr>
        <p:txBody>
          <a:bodyPr>
            <a:normAutofit lnSpcReduction="10000"/>
          </a:bodyPr>
          <a:lstStyle/>
          <a:p>
            <a:pPr>
              <a:lnSpc>
                <a:spcPct val="90000"/>
              </a:lnSpc>
              <a:spcBef>
                <a:spcPct val="0"/>
              </a:spcBef>
              <a:buSzTx/>
              <a:buFontTx/>
              <a:buNone/>
            </a:pPr>
            <a:r>
              <a:rPr lang="en-US" b="1"/>
              <a:t>Nervous System</a:t>
            </a:r>
            <a:endParaRPr lang="en-US">
              <a:solidFill>
                <a:schemeClr val="bg1"/>
              </a:solidFill>
            </a:endParaRPr>
          </a:p>
          <a:p>
            <a:pPr>
              <a:lnSpc>
                <a:spcPct val="90000"/>
              </a:lnSpc>
              <a:spcBef>
                <a:spcPct val="0"/>
              </a:spcBef>
              <a:buSzTx/>
            </a:pPr>
            <a:endParaRPr lang="en-US" b="1">
              <a:solidFill>
                <a:schemeClr val="bg1"/>
              </a:solidFill>
            </a:endParaRPr>
          </a:p>
          <a:p>
            <a:pPr>
              <a:lnSpc>
                <a:spcPct val="90000"/>
              </a:lnSpc>
            </a:pPr>
            <a:r>
              <a:rPr lang="en-US">
                <a:solidFill>
                  <a:schemeClr val="bg1"/>
                </a:solidFill>
              </a:rPr>
              <a:t>The extraordinary degree of diversity among invertebrates is reflected in their nervous systems.</a:t>
            </a:r>
          </a:p>
          <a:p>
            <a:pPr>
              <a:lnSpc>
                <a:spcPct val="90000"/>
              </a:lnSpc>
            </a:pPr>
            <a:r>
              <a:rPr lang="en-US">
                <a:solidFill>
                  <a:schemeClr val="bg1"/>
                </a:solidFill>
              </a:rPr>
              <a:t>Invertebrate nervous systems range from simple, with no neurons, to complex, with a high degree of cephalization and a complex brain.</a:t>
            </a:r>
          </a:p>
          <a:p>
            <a:pPr>
              <a:lnSpc>
                <a:spcPct val="90000"/>
              </a:lnSpc>
            </a:pPr>
            <a:r>
              <a:rPr lang="en-US">
                <a:solidFill>
                  <a:schemeClr val="bg1"/>
                </a:solidFill>
              </a:rPr>
              <a:t>The phylum Mollusca exhibits the progression of cephalization and the evolution of the brain. </a:t>
            </a:r>
          </a:p>
          <a:p>
            <a:pPr lvl="1">
              <a:lnSpc>
                <a:spcPct val="90000"/>
              </a:lnSpc>
            </a:pPr>
            <a:r>
              <a:rPr lang="en-US">
                <a:solidFill>
                  <a:schemeClr val="bg1"/>
                </a:solidFill>
              </a:rPr>
              <a:t>The most highly cephalized mollusk is the octopus.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4902">
                                            <p:txEl>
                                              <p:pRg st="0" end="0"/>
                                            </p:txEl>
                                          </p:spTgt>
                                        </p:tgtEl>
                                        <p:attrNameLst>
                                          <p:attrName>style.visibility</p:attrName>
                                        </p:attrNameLst>
                                      </p:cBhvr>
                                      <p:to>
                                        <p:strVal val="visible"/>
                                      </p:to>
                                    </p:set>
                                    <p:animEffect transition="in" filter="wipe(left)">
                                      <p:cBhvr>
                                        <p:cTn id="7" dur="500"/>
                                        <p:tgtEl>
                                          <p:spTgt spid="11049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4902">
                                            <p:txEl>
                                              <p:pRg st="2" end="2"/>
                                            </p:txEl>
                                          </p:spTgt>
                                        </p:tgtEl>
                                        <p:attrNameLst>
                                          <p:attrName>style.visibility</p:attrName>
                                        </p:attrNameLst>
                                      </p:cBhvr>
                                      <p:to>
                                        <p:strVal val="visible"/>
                                      </p:to>
                                    </p:set>
                                    <p:animEffect transition="in" filter="wipe(left)">
                                      <p:cBhvr>
                                        <p:cTn id="12" dur="500"/>
                                        <p:tgtEl>
                                          <p:spTgt spid="11049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4902">
                                            <p:txEl>
                                              <p:pRg st="3" end="3"/>
                                            </p:txEl>
                                          </p:spTgt>
                                        </p:tgtEl>
                                        <p:attrNameLst>
                                          <p:attrName>style.visibility</p:attrName>
                                        </p:attrNameLst>
                                      </p:cBhvr>
                                      <p:to>
                                        <p:strVal val="visible"/>
                                      </p:to>
                                    </p:set>
                                    <p:animEffect transition="in" filter="wipe(left)">
                                      <p:cBhvr>
                                        <p:cTn id="17" dur="500"/>
                                        <p:tgtEl>
                                          <p:spTgt spid="11049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4902">
                                            <p:txEl>
                                              <p:pRg st="4" end="4"/>
                                            </p:txEl>
                                          </p:spTgt>
                                        </p:tgtEl>
                                        <p:attrNameLst>
                                          <p:attrName>style.visibility</p:attrName>
                                        </p:attrNameLst>
                                      </p:cBhvr>
                                      <p:to>
                                        <p:strVal val="visible"/>
                                      </p:to>
                                    </p:set>
                                    <p:animEffect transition="in" filter="wipe(left)">
                                      <p:cBhvr>
                                        <p:cTn id="22" dur="500"/>
                                        <p:tgtEl>
                                          <p:spTgt spid="110490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04902">
                                            <p:txEl>
                                              <p:pRg st="5" end="5"/>
                                            </p:txEl>
                                          </p:spTgt>
                                        </p:tgtEl>
                                        <p:attrNameLst>
                                          <p:attrName>style.visibility</p:attrName>
                                        </p:attrNameLst>
                                      </p:cBhvr>
                                      <p:to>
                                        <p:strVal val="visible"/>
                                      </p:to>
                                    </p:set>
                                    <p:animEffect transition="in" filter="wipe(left)">
                                      <p:cBhvr>
                                        <p:cTn id="25" dur="500"/>
                                        <p:tgtEl>
                                          <p:spTgt spid="1104902">
                                            <p:txEl>
                                              <p:pRg st="5" end="5"/>
                                            </p:txEl>
                                          </p:spTgt>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1104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90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39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95539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
        <p:nvSpPr>
          <p:cNvPr id="955398" name="Rectangle 6"/>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955401" name="Rectangle 9"/>
          <p:cNvSpPr>
            <a:spLocks noGrp="1" noChangeArrowheads="1"/>
          </p:cNvSpPr>
          <p:nvPr>
            <p:ph type="title"/>
          </p:nvPr>
        </p:nvSpPr>
        <p:spPr>
          <a:noFill/>
          <a:ln/>
        </p:spPr>
        <p:txBody>
          <a:bodyPr/>
          <a:lstStyle/>
          <a:p>
            <a:r>
              <a:rPr lang="en-US"/>
              <a:t>Characteristics</a:t>
            </a:r>
            <a:endParaRPr lang="en-US" b="0"/>
          </a:p>
        </p:txBody>
      </p:sp>
      <p:sp>
        <p:nvSpPr>
          <p:cNvPr id="955402" name="Rectangle 10"/>
          <p:cNvSpPr>
            <a:spLocks noGrp="1" noChangeArrowheads="1"/>
          </p:cNvSpPr>
          <p:nvPr>
            <p:ph idx="1"/>
          </p:nvPr>
        </p:nvSpPr>
        <p:spPr>
          <a:noFill/>
          <a:ln/>
        </p:spPr>
        <p:txBody>
          <a:bodyPr/>
          <a:lstStyle/>
          <a:p>
            <a:pPr>
              <a:lnSpc>
                <a:spcPct val="90000"/>
              </a:lnSpc>
            </a:pPr>
            <a:r>
              <a:rPr lang="en-US" b="1" dirty="0" smtClean="0"/>
              <a:t>_____________________</a:t>
            </a:r>
            <a:r>
              <a:rPr lang="en-US" dirty="0" smtClean="0">
                <a:solidFill>
                  <a:schemeClr val="bg1"/>
                </a:solidFill>
              </a:rPr>
              <a:t> </a:t>
            </a:r>
            <a:r>
              <a:rPr lang="en-US" dirty="0">
                <a:solidFill>
                  <a:schemeClr val="bg1"/>
                </a:solidFill>
              </a:rPr>
              <a:t>are </a:t>
            </a:r>
            <a:r>
              <a:rPr lang="en-US" dirty="0" err="1">
                <a:solidFill>
                  <a:schemeClr val="bg1"/>
                </a:solidFill>
              </a:rPr>
              <a:t>multicellular</a:t>
            </a:r>
            <a:r>
              <a:rPr lang="en-US" dirty="0">
                <a:solidFill>
                  <a:schemeClr val="bg1"/>
                </a:solidFill>
              </a:rPr>
              <a:t> heterotrophic organisms that lack cell walls.</a:t>
            </a:r>
          </a:p>
          <a:p>
            <a:pPr>
              <a:lnSpc>
                <a:spcPct val="90000"/>
              </a:lnSpc>
            </a:pPr>
            <a:r>
              <a:rPr lang="en-US" dirty="0">
                <a:solidFill>
                  <a:schemeClr val="bg1"/>
                </a:solidFill>
              </a:rPr>
              <a:t>Most members of the animal kingdom share other important characteristics, including:</a:t>
            </a:r>
          </a:p>
          <a:p>
            <a:pPr lvl="1">
              <a:lnSpc>
                <a:spcPct val="90000"/>
              </a:lnSpc>
            </a:pPr>
            <a:r>
              <a:rPr lang="en-US" dirty="0">
                <a:solidFill>
                  <a:schemeClr val="bg1"/>
                </a:solidFill>
              </a:rPr>
              <a:t>sexual reproduction</a:t>
            </a:r>
          </a:p>
          <a:p>
            <a:pPr lvl="1">
              <a:lnSpc>
                <a:spcPct val="90000"/>
              </a:lnSpc>
            </a:pPr>
            <a:r>
              <a:rPr lang="en-US" dirty="0">
                <a:solidFill>
                  <a:schemeClr val="bg1"/>
                </a:solidFill>
              </a:rPr>
              <a:t>movement</a:t>
            </a:r>
          </a:p>
          <a:p>
            <a:pPr>
              <a:lnSpc>
                <a:spcPct val="90000"/>
              </a:lnSpc>
            </a:pPr>
            <a:r>
              <a:rPr lang="en-US" b="1" dirty="0" smtClean="0"/>
              <a:t>___________________ </a:t>
            </a:r>
            <a:r>
              <a:rPr lang="en-US" dirty="0">
                <a:solidFill>
                  <a:schemeClr val="bg1"/>
                </a:solidFill>
              </a:rPr>
              <a:t>have a backbone.</a:t>
            </a:r>
          </a:p>
          <a:p>
            <a:pPr>
              <a:lnSpc>
                <a:spcPct val="90000"/>
              </a:lnSpc>
            </a:pPr>
            <a:r>
              <a:rPr lang="en-US" b="1" dirty="0"/>
              <a:t>Invertebrates</a:t>
            </a:r>
            <a:r>
              <a:rPr lang="en-US" dirty="0">
                <a:solidFill>
                  <a:schemeClr val="bg1"/>
                </a:solidFill>
              </a:rPr>
              <a:t> do not have a backbone. </a:t>
            </a:r>
          </a:p>
          <a:p>
            <a:pPr lvl="1">
              <a:lnSpc>
                <a:spcPct val="90000"/>
              </a:lnSpc>
            </a:pPr>
            <a:r>
              <a:rPr lang="en-US" dirty="0">
                <a:solidFill>
                  <a:schemeClr val="bg1"/>
                </a:solidFill>
              </a:rPr>
              <a:t>Invertebrates account for more than </a:t>
            </a:r>
            <a:r>
              <a:rPr lang="en-US" dirty="0" smtClean="0">
                <a:solidFill>
                  <a:schemeClr val="bg1"/>
                </a:solidFill>
              </a:rPr>
              <a:t>____ </a:t>
            </a:r>
            <a:r>
              <a:rPr lang="en-US" dirty="0">
                <a:solidFill>
                  <a:schemeClr val="bg1"/>
                </a:solidFill>
              </a:rPr>
              <a:t>percent of all animal species alive today.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5402">
                                            <p:txEl>
                                              <p:pRg st="0" end="0"/>
                                            </p:txEl>
                                          </p:spTgt>
                                        </p:tgtEl>
                                        <p:attrNameLst>
                                          <p:attrName>style.visibility</p:attrName>
                                        </p:attrNameLst>
                                      </p:cBhvr>
                                      <p:to>
                                        <p:strVal val="visible"/>
                                      </p:to>
                                    </p:set>
                                    <p:animEffect transition="in" filter="wipe(left)">
                                      <p:cBhvr>
                                        <p:cTn id="7" dur="500"/>
                                        <p:tgtEl>
                                          <p:spTgt spid="955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5402">
                                            <p:txEl>
                                              <p:pRg st="1" end="1"/>
                                            </p:txEl>
                                          </p:spTgt>
                                        </p:tgtEl>
                                        <p:attrNameLst>
                                          <p:attrName>style.visibility</p:attrName>
                                        </p:attrNameLst>
                                      </p:cBhvr>
                                      <p:to>
                                        <p:strVal val="visible"/>
                                      </p:to>
                                    </p:set>
                                    <p:animEffect transition="in" filter="wipe(left)">
                                      <p:cBhvr>
                                        <p:cTn id="12" dur="500"/>
                                        <p:tgtEl>
                                          <p:spTgt spid="95540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5402">
                                            <p:txEl>
                                              <p:pRg st="2" end="2"/>
                                            </p:txEl>
                                          </p:spTgt>
                                        </p:tgtEl>
                                        <p:attrNameLst>
                                          <p:attrName>style.visibility</p:attrName>
                                        </p:attrNameLst>
                                      </p:cBhvr>
                                      <p:to>
                                        <p:strVal val="visible"/>
                                      </p:to>
                                    </p:set>
                                    <p:animEffect transition="in" filter="wipe(left)">
                                      <p:cBhvr>
                                        <p:cTn id="15" dur="500"/>
                                        <p:tgtEl>
                                          <p:spTgt spid="95540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55402">
                                            <p:txEl>
                                              <p:pRg st="3" end="3"/>
                                            </p:txEl>
                                          </p:spTgt>
                                        </p:tgtEl>
                                        <p:attrNameLst>
                                          <p:attrName>style.visibility</p:attrName>
                                        </p:attrNameLst>
                                      </p:cBhvr>
                                      <p:to>
                                        <p:strVal val="visible"/>
                                      </p:to>
                                    </p:set>
                                    <p:animEffect transition="in" filter="wipe(left)">
                                      <p:cBhvr>
                                        <p:cTn id="18" dur="500"/>
                                        <p:tgtEl>
                                          <p:spTgt spid="95540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55402">
                                            <p:txEl>
                                              <p:pRg st="4" end="4"/>
                                            </p:txEl>
                                          </p:spTgt>
                                        </p:tgtEl>
                                        <p:attrNameLst>
                                          <p:attrName>style.visibility</p:attrName>
                                        </p:attrNameLst>
                                      </p:cBhvr>
                                      <p:to>
                                        <p:strVal val="visible"/>
                                      </p:to>
                                    </p:set>
                                    <p:animEffect transition="in" filter="wipe(left)">
                                      <p:cBhvr>
                                        <p:cTn id="23" dur="500"/>
                                        <p:tgtEl>
                                          <p:spTgt spid="95540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55402">
                                            <p:txEl>
                                              <p:pRg st="5" end="5"/>
                                            </p:txEl>
                                          </p:spTgt>
                                        </p:tgtEl>
                                        <p:attrNameLst>
                                          <p:attrName>style.visibility</p:attrName>
                                        </p:attrNameLst>
                                      </p:cBhvr>
                                      <p:to>
                                        <p:strVal val="visible"/>
                                      </p:to>
                                    </p:set>
                                    <p:animEffect transition="in" filter="wipe(left)">
                                      <p:cBhvr>
                                        <p:cTn id="28" dur="500"/>
                                        <p:tgtEl>
                                          <p:spTgt spid="955402">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55402">
                                            <p:txEl>
                                              <p:pRg st="6" end="6"/>
                                            </p:txEl>
                                          </p:spTgt>
                                        </p:tgtEl>
                                        <p:attrNameLst>
                                          <p:attrName>style.visibility</p:attrName>
                                        </p:attrNameLst>
                                      </p:cBhvr>
                                      <p:to>
                                        <p:strVal val="visible"/>
                                      </p:to>
                                    </p:set>
                                    <p:animEffect transition="in" filter="wipe(left)">
                                      <p:cBhvr>
                                        <p:cTn id="31" dur="500"/>
                                        <p:tgtEl>
                                          <p:spTgt spid="955402">
                                            <p:txEl>
                                              <p:pRg st="6" end="6"/>
                                            </p:txEl>
                                          </p:spTgt>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499"/>
                                          </p:stCondLst>
                                        </p:cTn>
                                        <p:tgtEl>
                                          <p:spTgt spid="95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2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5923" name="Text Box 3"/>
          <p:cNvSpPr txBox="1">
            <a:spLocks noChangeArrowheads="1"/>
          </p:cNvSpPr>
          <p:nvPr/>
        </p:nvSpPr>
        <p:spPr bwMode="auto">
          <a:xfrm>
            <a:off x="3505200" y="0"/>
            <a:ext cx="31242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592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5925" name="Rectangle 5"/>
          <p:cNvSpPr>
            <a:spLocks noGrp="1" noChangeArrowheads="1"/>
          </p:cNvSpPr>
          <p:nvPr>
            <p:ph type="title"/>
          </p:nvPr>
        </p:nvSpPr>
        <p:spPr>
          <a:xfrm>
            <a:off x="685800" y="1066800"/>
            <a:ext cx="7415213" cy="609600"/>
          </a:xfrm>
          <a:noFill/>
          <a:ln/>
        </p:spPr>
        <p:txBody>
          <a:bodyPr>
            <a:normAutofit fontScale="90000"/>
          </a:bodyPr>
          <a:lstStyle/>
          <a:p>
            <a:r>
              <a:rPr lang="en-US"/>
              <a:t>Invertebrate Characteristics, </a:t>
            </a:r>
            <a:r>
              <a:rPr lang="en-US" b="0" i="1"/>
              <a:t>continued</a:t>
            </a:r>
            <a:endParaRPr lang="en-US" b="0"/>
          </a:p>
        </p:txBody>
      </p:sp>
      <p:sp>
        <p:nvSpPr>
          <p:cNvPr id="1105926" name="Rectangle 6"/>
          <p:cNvSpPr>
            <a:spLocks noGrp="1" noChangeArrowheads="1"/>
          </p:cNvSpPr>
          <p:nvPr>
            <p:ph idx="1"/>
          </p:nvPr>
        </p:nvSpPr>
        <p:spPr>
          <a:noFill/>
          <a:ln/>
        </p:spPr>
        <p:txBody>
          <a:bodyPr>
            <a:normAutofit lnSpcReduction="10000"/>
          </a:bodyPr>
          <a:lstStyle/>
          <a:p>
            <a:pPr>
              <a:spcBef>
                <a:spcPct val="0"/>
              </a:spcBef>
              <a:buSzTx/>
              <a:buFontTx/>
              <a:buNone/>
            </a:pPr>
            <a:r>
              <a:rPr lang="en-US" b="1" dirty="0"/>
              <a:t>Reproduction and Development</a:t>
            </a:r>
            <a:endParaRPr lang="en-US" dirty="0">
              <a:solidFill>
                <a:schemeClr val="bg1"/>
              </a:solidFill>
            </a:endParaRPr>
          </a:p>
          <a:p>
            <a:pPr>
              <a:spcBef>
                <a:spcPct val="0"/>
              </a:spcBef>
              <a:buSzTx/>
            </a:pPr>
            <a:endParaRPr lang="en-US" b="1" dirty="0">
              <a:solidFill>
                <a:schemeClr val="bg1"/>
              </a:solidFill>
            </a:endParaRPr>
          </a:p>
          <a:p>
            <a:r>
              <a:rPr lang="en-US" dirty="0">
                <a:solidFill>
                  <a:schemeClr val="bg1"/>
                </a:solidFill>
              </a:rPr>
              <a:t>Invertebrates are capable of sexual reproduction, and many can also reproduce asexually.</a:t>
            </a:r>
          </a:p>
          <a:p>
            <a:r>
              <a:rPr lang="en-US" dirty="0">
                <a:solidFill>
                  <a:schemeClr val="bg1"/>
                </a:solidFill>
              </a:rPr>
              <a:t>Some invertebrates are </a:t>
            </a:r>
            <a:r>
              <a:rPr lang="en-US" b="1" dirty="0" smtClean="0"/>
              <a:t>__________________</a:t>
            </a:r>
            <a:r>
              <a:rPr lang="en-US" dirty="0" smtClean="0"/>
              <a:t>.</a:t>
            </a:r>
            <a:endParaRPr lang="en-US" dirty="0">
              <a:solidFill>
                <a:schemeClr val="bg1"/>
              </a:solidFill>
            </a:endParaRPr>
          </a:p>
          <a:p>
            <a:r>
              <a:rPr lang="en-US" dirty="0">
                <a:solidFill>
                  <a:schemeClr val="bg1"/>
                </a:solidFill>
              </a:rPr>
              <a:t>Two patterns of invertebrate development occur :</a:t>
            </a:r>
          </a:p>
          <a:p>
            <a:pPr lvl="1"/>
            <a:r>
              <a:rPr lang="en-US" b="1" dirty="0" smtClean="0"/>
              <a:t>_____________ </a:t>
            </a:r>
            <a:r>
              <a:rPr lang="en-US" b="1" dirty="0"/>
              <a:t>development</a:t>
            </a:r>
            <a:r>
              <a:rPr lang="en-US" dirty="0">
                <a:solidFill>
                  <a:schemeClr val="bg1"/>
                </a:solidFill>
              </a:rPr>
              <a:t> has an intermediate stage called a </a:t>
            </a:r>
            <a:r>
              <a:rPr lang="en-US" b="1" dirty="0"/>
              <a:t>larva</a:t>
            </a:r>
            <a:r>
              <a:rPr lang="en-US" dirty="0">
                <a:solidFill>
                  <a:schemeClr val="bg1"/>
                </a:solidFill>
              </a:rPr>
              <a:t> (plural, larvae).</a:t>
            </a:r>
          </a:p>
          <a:p>
            <a:pPr lvl="1"/>
            <a:r>
              <a:rPr lang="en-US" b="1" dirty="0" smtClean="0"/>
              <a:t>_____________ </a:t>
            </a:r>
            <a:r>
              <a:rPr lang="en-US" b="1" dirty="0"/>
              <a:t>development</a:t>
            </a:r>
            <a:r>
              <a:rPr lang="en-US" dirty="0">
                <a:solidFill>
                  <a:schemeClr val="bg1"/>
                </a:solidFill>
              </a:rPr>
              <a:t> has no larval stage.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26">
                                            <p:txEl>
                                              <p:pRg st="0" end="0"/>
                                            </p:txEl>
                                          </p:spTgt>
                                        </p:tgtEl>
                                        <p:attrNameLst>
                                          <p:attrName>style.visibility</p:attrName>
                                        </p:attrNameLst>
                                      </p:cBhvr>
                                      <p:to>
                                        <p:strVal val="visible"/>
                                      </p:to>
                                    </p:set>
                                    <p:animEffect transition="in" filter="wipe(left)">
                                      <p:cBhvr>
                                        <p:cTn id="7" dur="500"/>
                                        <p:tgtEl>
                                          <p:spTgt spid="11059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26">
                                            <p:txEl>
                                              <p:pRg st="2" end="2"/>
                                            </p:txEl>
                                          </p:spTgt>
                                        </p:tgtEl>
                                        <p:attrNameLst>
                                          <p:attrName>style.visibility</p:attrName>
                                        </p:attrNameLst>
                                      </p:cBhvr>
                                      <p:to>
                                        <p:strVal val="visible"/>
                                      </p:to>
                                    </p:set>
                                    <p:animEffect transition="in" filter="wipe(left)">
                                      <p:cBhvr>
                                        <p:cTn id="12" dur="500"/>
                                        <p:tgtEl>
                                          <p:spTgt spid="11059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26">
                                            <p:txEl>
                                              <p:pRg st="3" end="3"/>
                                            </p:txEl>
                                          </p:spTgt>
                                        </p:tgtEl>
                                        <p:attrNameLst>
                                          <p:attrName>style.visibility</p:attrName>
                                        </p:attrNameLst>
                                      </p:cBhvr>
                                      <p:to>
                                        <p:strVal val="visible"/>
                                      </p:to>
                                    </p:set>
                                    <p:animEffect transition="in" filter="wipe(left)">
                                      <p:cBhvr>
                                        <p:cTn id="17" dur="500"/>
                                        <p:tgtEl>
                                          <p:spTgt spid="11059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5926">
                                            <p:txEl>
                                              <p:pRg st="4" end="4"/>
                                            </p:txEl>
                                          </p:spTgt>
                                        </p:tgtEl>
                                        <p:attrNameLst>
                                          <p:attrName>style.visibility</p:attrName>
                                        </p:attrNameLst>
                                      </p:cBhvr>
                                      <p:to>
                                        <p:strVal val="visible"/>
                                      </p:to>
                                    </p:set>
                                    <p:animEffect transition="in" filter="wipe(left)">
                                      <p:cBhvr>
                                        <p:cTn id="22" dur="500"/>
                                        <p:tgtEl>
                                          <p:spTgt spid="1105926">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05926">
                                            <p:txEl>
                                              <p:pRg st="5" end="5"/>
                                            </p:txEl>
                                          </p:spTgt>
                                        </p:tgtEl>
                                        <p:attrNameLst>
                                          <p:attrName>style.visibility</p:attrName>
                                        </p:attrNameLst>
                                      </p:cBhvr>
                                      <p:to>
                                        <p:strVal val="visible"/>
                                      </p:to>
                                    </p:set>
                                    <p:animEffect transition="in" filter="wipe(left)">
                                      <p:cBhvr>
                                        <p:cTn id="25" dur="500"/>
                                        <p:tgtEl>
                                          <p:spTgt spid="1105926">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05926">
                                            <p:txEl>
                                              <p:pRg st="6" end="6"/>
                                            </p:txEl>
                                          </p:spTgt>
                                        </p:tgtEl>
                                        <p:attrNameLst>
                                          <p:attrName>style.visibility</p:attrName>
                                        </p:attrNameLst>
                                      </p:cBhvr>
                                      <p:to>
                                        <p:strVal val="visible"/>
                                      </p:to>
                                    </p:set>
                                    <p:animEffect transition="in" filter="wipe(left)">
                                      <p:cBhvr>
                                        <p:cTn id="28" dur="500"/>
                                        <p:tgtEl>
                                          <p:spTgt spid="1105926">
                                            <p:txEl>
                                              <p:pRg st="6" end="6"/>
                                            </p:txEl>
                                          </p:spTgt>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1105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875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98755" name="Text Box 3"/>
          <p:cNvSpPr txBox="1">
            <a:spLocks noChangeArrowheads="1"/>
          </p:cNvSpPr>
          <p:nvPr/>
        </p:nvSpPr>
        <p:spPr bwMode="auto">
          <a:xfrm>
            <a:off x="3505200" y="0"/>
            <a:ext cx="31242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098756"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98757" name="Rectangle 5"/>
          <p:cNvSpPr>
            <a:spLocks noGrp="1" noChangeArrowheads="1"/>
          </p:cNvSpPr>
          <p:nvPr>
            <p:ph type="title"/>
          </p:nvPr>
        </p:nvSpPr>
        <p:spPr>
          <a:noFill/>
          <a:ln/>
        </p:spPr>
        <p:txBody>
          <a:bodyPr/>
          <a:lstStyle/>
          <a:p>
            <a:r>
              <a:rPr lang="en-US"/>
              <a:t>Vertebrate Characteristics</a:t>
            </a:r>
            <a:endParaRPr lang="en-US" b="0"/>
          </a:p>
        </p:txBody>
      </p:sp>
      <p:sp>
        <p:nvSpPr>
          <p:cNvPr id="1098758" name="Rectangle 6"/>
          <p:cNvSpPr>
            <a:spLocks noGrp="1" noChangeArrowheads="1"/>
          </p:cNvSpPr>
          <p:nvPr>
            <p:ph idx="1"/>
          </p:nvPr>
        </p:nvSpPr>
        <p:spPr>
          <a:noFill/>
          <a:ln/>
        </p:spPr>
        <p:txBody>
          <a:bodyPr>
            <a:normAutofit/>
          </a:bodyPr>
          <a:lstStyle/>
          <a:p>
            <a:r>
              <a:rPr lang="en-US" dirty="0">
                <a:solidFill>
                  <a:schemeClr val="bg1"/>
                </a:solidFill>
              </a:rPr>
              <a:t>Vertebrates are chordates that have a backbone.</a:t>
            </a:r>
          </a:p>
          <a:p>
            <a:r>
              <a:rPr lang="en-US" dirty="0">
                <a:solidFill>
                  <a:schemeClr val="bg1"/>
                </a:solidFill>
              </a:rPr>
              <a:t>Classes of vertebrates include fishes, amphibians, reptiles, birds, and mammals. </a:t>
            </a:r>
          </a:p>
          <a:p>
            <a:r>
              <a:rPr lang="en-US" dirty="0">
                <a:solidFill>
                  <a:schemeClr val="bg1"/>
                </a:solidFill>
              </a:rPr>
              <a:t>All vertebrate classes except fishes spend part or all of their life on land. </a:t>
            </a:r>
          </a:p>
          <a:p>
            <a:r>
              <a:rPr lang="en-US" dirty="0">
                <a:solidFill>
                  <a:schemeClr val="bg1"/>
                </a:solidFill>
              </a:rPr>
              <a:t>Many characteristics of terrestrial vertebrates are adaptations to life on land and fall into two broad categories: </a:t>
            </a:r>
          </a:p>
          <a:p>
            <a:pPr lvl="1"/>
            <a:r>
              <a:rPr lang="en-US" dirty="0">
                <a:solidFill>
                  <a:schemeClr val="bg1"/>
                </a:solidFill>
              </a:rPr>
              <a:t>support of the body, and </a:t>
            </a:r>
          </a:p>
          <a:p>
            <a:pPr lvl="1"/>
            <a:r>
              <a:rPr lang="en-US" dirty="0">
                <a:solidFill>
                  <a:schemeClr val="bg1"/>
                </a:solidFill>
              </a:rPr>
              <a:t>conservation of water.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8758">
                                            <p:txEl>
                                              <p:pRg st="0" end="0"/>
                                            </p:txEl>
                                          </p:spTgt>
                                        </p:tgtEl>
                                        <p:attrNameLst>
                                          <p:attrName>style.visibility</p:attrName>
                                        </p:attrNameLst>
                                      </p:cBhvr>
                                      <p:to>
                                        <p:strVal val="visible"/>
                                      </p:to>
                                    </p:set>
                                    <p:animEffect transition="in" filter="wipe(left)">
                                      <p:cBhvr>
                                        <p:cTn id="7" dur="500"/>
                                        <p:tgtEl>
                                          <p:spTgt spid="10987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8758">
                                            <p:txEl>
                                              <p:pRg st="1" end="1"/>
                                            </p:txEl>
                                          </p:spTgt>
                                        </p:tgtEl>
                                        <p:attrNameLst>
                                          <p:attrName>style.visibility</p:attrName>
                                        </p:attrNameLst>
                                      </p:cBhvr>
                                      <p:to>
                                        <p:strVal val="visible"/>
                                      </p:to>
                                    </p:set>
                                    <p:animEffect transition="in" filter="wipe(left)">
                                      <p:cBhvr>
                                        <p:cTn id="12" dur="500"/>
                                        <p:tgtEl>
                                          <p:spTgt spid="10987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8758">
                                            <p:txEl>
                                              <p:pRg st="2" end="2"/>
                                            </p:txEl>
                                          </p:spTgt>
                                        </p:tgtEl>
                                        <p:attrNameLst>
                                          <p:attrName>style.visibility</p:attrName>
                                        </p:attrNameLst>
                                      </p:cBhvr>
                                      <p:to>
                                        <p:strVal val="visible"/>
                                      </p:to>
                                    </p:set>
                                    <p:animEffect transition="in" filter="wipe(left)">
                                      <p:cBhvr>
                                        <p:cTn id="17" dur="500"/>
                                        <p:tgtEl>
                                          <p:spTgt spid="10987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8758">
                                            <p:txEl>
                                              <p:pRg st="3" end="3"/>
                                            </p:txEl>
                                          </p:spTgt>
                                        </p:tgtEl>
                                        <p:attrNameLst>
                                          <p:attrName>style.visibility</p:attrName>
                                        </p:attrNameLst>
                                      </p:cBhvr>
                                      <p:to>
                                        <p:strVal val="visible"/>
                                      </p:to>
                                    </p:set>
                                    <p:animEffect transition="in" filter="wipe(left)">
                                      <p:cBhvr>
                                        <p:cTn id="22" dur="500"/>
                                        <p:tgtEl>
                                          <p:spTgt spid="1098758">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98758">
                                            <p:txEl>
                                              <p:pRg st="4" end="4"/>
                                            </p:txEl>
                                          </p:spTgt>
                                        </p:tgtEl>
                                        <p:attrNameLst>
                                          <p:attrName>style.visibility</p:attrName>
                                        </p:attrNameLst>
                                      </p:cBhvr>
                                      <p:to>
                                        <p:strVal val="visible"/>
                                      </p:to>
                                    </p:set>
                                    <p:animEffect transition="in" filter="wipe(left)">
                                      <p:cBhvr>
                                        <p:cTn id="25" dur="500"/>
                                        <p:tgtEl>
                                          <p:spTgt spid="1098758">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98758">
                                            <p:txEl>
                                              <p:pRg st="5" end="5"/>
                                            </p:txEl>
                                          </p:spTgt>
                                        </p:tgtEl>
                                        <p:attrNameLst>
                                          <p:attrName>style.visibility</p:attrName>
                                        </p:attrNameLst>
                                      </p:cBhvr>
                                      <p:to>
                                        <p:strVal val="visible"/>
                                      </p:to>
                                    </p:set>
                                    <p:animEffect transition="in" filter="wipe(left)">
                                      <p:cBhvr>
                                        <p:cTn id="28" dur="500"/>
                                        <p:tgtEl>
                                          <p:spTgt spid="1098758">
                                            <p:txEl>
                                              <p:pRg st="5" end="5"/>
                                            </p:txEl>
                                          </p:spTgt>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1098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94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06947" name="Text Box 3"/>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0694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06949" name="Rectangle 5"/>
          <p:cNvSpPr>
            <a:spLocks noGrp="1" noChangeArrowheads="1"/>
          </p:cNvSpPr>
          <p:nvPr>
            <p:ph type="title"/>
          </p:nvPr>
        </p:nvSpPr>
        <p:spPr>
          <a:xfrm>
            <a:off x="685800" y="1066800"/>
            <a:ext cx="7797800" cy="609600"/>
          </a:xfrm>
          <a:noFill/>
          <a:ln/>
        </p:spPr>
        <p:txBody>
          <a:bodyPr>
            <a:normAutofit fontScale="90000"/>
          </a:bodyPr>
          <a:lstStyle/>
          <a:p>
            <a:r>
              <a:rPr lang="en-US"/>
              <a:t>Vertebrate Characteristics, </a:t>
            </a:r>
            <a:r>
              <a:rPr lang="en-US" b="0" i="1"/>
              <a:t>continued</a:t>
            </a:r>
            <a:endParaRPr lang="en-US" b="0"/>
          </a:p>
        </p:txBody>
      </p:sp>
      <p:sp>
        <p:nvSpPr>
          <p:cNvPr id="1106950" name="Rectangle 6"/>
          <p:cNvSpPr>
            <a:spLocks noGrp="1" noChangeArrowheads="1"/>
          </p:cNvSpPr>
          <p:nvPr>
            <p:ph idx="1"/>
          </p:nvPr>
        </p:nvSpPr>
        <p:spPr>
          <a:noFill/>
          <a:ln/>
        </p:spPr>
        <p:txBody>
          <a:bodyPr>
            <a:normAutofit/>
          </a:bodyPr>
          <a:lstStyle/>
          <a:p>
            <a:pPr>
              <a:spcBef>
                <a:spcPct val="0"/>
              </a:spcBef>
              <a:buSzTx/>
              <a:buFontTx/>
              <a:buNone/>
            </a:pPr>
            <a:r>
              <a:rPr lang="en-US" b="1"/>
              <a:t>Segmentation and Support of the Body</a:t>
            </a:r>
            <a:endParaRPr lang="en-US">
              <a:solidFill>
                <a:schemeClr val="bg1"/>
              </a:solidFill>
            </a:endParaRPr>
          </a:p>
          <a:p>
            <a:pPr>
              <a:spcBef>
                <a:spcPct val="0"/>
              </a:spcBef>
              <a:buSzTx/>
            </a:pPr>
            <a:endParaRPr lang="en-US" b="1">
              <a:solidFill>
                <a:schemeClr val="bg1"/>
              </a:solidFill>
            </a:endParaRPr>
          </a:p>
          <a:p>
            <a:r>
              <a:rPr lang="en-US">
                <a:solidFill>
                  <a:schemeClr val="bg1"/>
                </a:solidFill>
              </a:rPr>
              <a:t>Vertebrates segmentation is evident in the ribs and the </a:t>
            </a:r>
            <a:r>
              <a:rPr lang="en-US" b="1"/>
              <a:t>vertebrae</a:t>
            </a:r>
            <a:r>
              <a:rPr lang="en-US"/>
              <a:t> </a:t>
            </a:r>
            <a:r>
              <a:rPr lang="en-US">
                <a:solidFill>
                  <a:schemeClr val="bg1"/>
                </a:solidFill>
              </a:rPr>
              <a:t>of vertebrates.</a:t>
            </a:r>
          </a:p>
          <a:p>
            <a:r>
              <a:rPr lang="en-US">
                <a:solidFill>
                  <a:schemeClr val="bg1"/>
                </a:solidFill>
              </a:rPr>
              <a:t>As terrestrial vertebrates evolved from aquatic vertebrates, their limbs and associated muscles evolved to give the animals better support and greater mobility.</a:t>
            </a:r>
          </a:p>
          <a:p>
            <a:r>
              <a:rPr lang="en-US">
                <a:solidFill>
                  <a:schemeClr val="bg1"/>
                </a:solidFill>
              </a:rPr>
              <a:t>Vertebrates have an </a:t>
            </a:r>
            <a:r>
              <a:rPr lang="en-US" b="1"/>
              <a:t>endoskeleton</a:t>
            </a:r>
            <a:r>
              <a:rPr lang="en-US">
                <a:solidFill>
                  <a:schemeClr val="bg1"/>
                </a:solidFill>
              </a:rPr>
              <a:t> that grows as the animal grows.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6950">
                                            <p:txEl>
                                              <p:pRg st="0" end="0"/>
                                            </p:txEl>
                                          </p:spTgt>
                                        </p:tgtEl>
                                        <p:attrNameLst>
                                          <p:attrName>style.visibility</p:attrName>
                                        </p:attrNameLst>
                                      </p:cBhvr>
                                      <p:to>
                                        <p:strVal val="visible"/>
                                      </p:to>
                                    </p:set>
                                    <p:animEffect transition="in" filter="wipe(left)">
                                      <p:cBhvr>
                                        <p:cTn id="7" dur="500"/>
                                        <p:tgtEl>
                                          <p:spTgt spid="11069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6950">
                                            <p:txEl>
                                              <p:pRg st="2" end="2"/>
                                            </p:txEl>
                                          </p:spTgt>
                                        </p:tgtEl>
                                        <p:attrNameLst>
                                          <p:attrName>style.visibility</p:attrName>
                                        </p:attrNameLst>
                                      </p:cBhvr>
                                      <p:to>
                                        <p:strVal val="visible"/>
                                      </p:to>
                                    </p:set>
                                    <p:animEffect transition="in" filter="wipe(left)">
                                      <p:cBhvr>
                                        <p:cTn id="12" dur="500"/>
                                        <p:tgtEl>
                                          <p:spTgt spid="11069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6950">
                                            <p:txEl>
                                              <p:pRg st="3" end="3"/>
                                            </p:txEl>
                                          </p:spTgt>
                                        </p:tgtEl>
                                        <p:attrNameLst>
                                          <p:attrName>style.visibility</p:attrName>
                                        </p:attrNameLst>
                                      </p:cBhvr>
                                      <p:to>
                                        <p:strVal val="visible"/>
                                      </p:to>
                                    </p:set>
                                    <p:animEffect transition="in" filter="wipe(left)">
                                      <p:cBhvr>
                                        <p:cTn id="17" dur="500"/>
                                        <p:tgtEl>
                                          <p:spTgt spid="11069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6950">
                                            <p:txEl>
                                              <p:pRg st="4" end="4"/>
                                            </p:txEl>
                                          </p:spTgt>
                                        </p:tgtEl>
                                        <p:attrNameLst>
                                          <p:attrName>style.visibility</p:attrName>
                                        </p:attrNameLst>
                                      </p:cBhvr>
                                      <p:to>
                                        <p:strVal val="visible"/>
                                      </p:to>
                                    </p:set>
                                    <p:animEffect transition="in" filter="wipe(left)">
                                      <p:cBhvr>
                                        <p:cTn id="22" dur="500"/>
                                        <p:tgtEl>
                                          <p:spTgt spid="1106950">
                                            <p:txEl>
                                              <p:pRg st="4" end="4"/>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106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5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30149" name="Picture 5" descr="Pages-from-MdBio06TT_V2-6"/>
          <p:cNvPicPr>
            <a:picLocks noChangeAspect="1" noChangeArrowheads="1"/>
          </p:cNvPicPr>
          <p:nvPr/>
        </p:nvPicPr>
        <p:blipFill>
          <a:blip r:embed="rId4"/>
          <a:srcRect/>
          <a:stretch>
            <a:fillRect/>
          </a:stretch>
        </p:blipFill>
        <p:spPr bwMode="auto">
          <a:xfrm>
            <a:off x="3100388" y="1057275"/>
            <a:ext cx="5500687" cy="5114925"/>
          </a:xfrm>
          <a:prstGeom prst="rect">
            <a:avLst/>
          </a:prstGeom>
          <a:noFill/>
        </p:spPr>
      </p:pic>
      <p:sp>
        <p:nvSpPr>
          <p:cNvPr id="1030146"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30147" name="Rectangle 3"/>
          <p:cNvSpPr>
            <a:spLocks noGrp="1" noChangeArrowheads="1"/>
          </p:cNvSpPr>
          <p:nvPr>
            <p:ph type="title"/>
          </p:nvPr>
        </p:nvSpPr>
        <p:spPr>
          <a:noFill/>
          <a:ln/>
        </p:spPr>
        <p:txBody>
          <a:bodyPr/>
          <a:lstStyle/>
          <a:p>
            <a:r>
              <a:rPr lang="en-US">
                <a:solidFill>
                  <a:schemeClr val="tx1"/>
                </a:solidFill>
              </a:rPr>
              <a:t>Vertebrate Skeleton</a:t>
            </a:r>
            <a:endParaRPr lang="en-US"/>
          </a:p>
        </p:txBody>
      </p:sp>
      <p:sp>
        <p:nvSpPr>
          <p:cNvPr id="1030148" name="Text Box 4"/>
          <p:cNvSpPr txBox="1">
            <a:spLocks noChangeArrowheads="1"/>
          </p:cNvSpPr>
          <p:nvPr/>
        </p:nvSpPr>
        <p:spPr bwMode="auto">
          <a:xfrm>
            <a:off x="3505200" y="0"/>
            <a:ext cx="32004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30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13091" name="Text Box 3"/>
          <p:cNvSpPr txBox="1">
            <a:spLocks noChangeArrowheads="1"/>
          </p:cNvSpPr>
          <p:nvPr/>
        </p:nvSpPr>
        <p:spPr bwMode="auto">
          <a:xfrm>
            <a:off x="3505200" y="0"/>
            <a:ext cx="33528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13092"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13093" name="Rectangle 5"/>
          <p:cNvSpPr>
            <a:spLocks noGrp="1" noChangeArrowheads="1"/>
          </p:cNvSpPr>
          <p:nvPr>
            <p:ph type="title"/>
          </p:nvPr>
        </p:nvSpPr>
        <p:spPr>
          <a:xfrm>
            <a:off x="685800" y="1066800"/>
            <a:ext cx="7797800" cy="609600"/>
          </a:xfrm>
          <a:noFill/>
          <a:ln/>
        </p:spPr>
        <p:txBody>
          <a:bodyPr>
            <a:normAutofit fontScale="90000"/>
          </a:bodyPr>
          <a:lstStyle/>
          <a:p>
            <a:r>
              <a:rPr lang="en-US"/>
              <a:t>Vertebrate Characteristics, </a:t>
            </a:r>
            <a:r>
              <a:rPr lang="en-US" b="0" i="1"/>
              <a:t>continued</a:t>
            </a:r>
            <a:endParaRPr lang="en-US" b="0"/>
          </a:p>
        </p:txBody>
      </p:sp>
      <p:sp>
        <p:nvSpPr>
          <p:cNvPr id="1113094" name="Rectangle 6"/>
          <p:cNvSpPr>
            <a:spLocks noGrp="1" noChangeArrowheads="1"/>
          </p:cNvSpPr>
          <p:nvPr>
            <p:ph idx="1"/>
          </p:nvPr>
        </p:nvSpPr>
        <p:spPr>
          <a:noFill/>
          <a:ln/>
        </p:spPr>
        <p:txBody>
          <a:bodyPr>
            <a:normAutofit lnSpcReduction="10000"/>
          </a:bodyPr>
          <a:lstStyle/>
          <a:p>
            <a:pPr>
              <a:spcBef>
                <a:spcPct val="0"/>
              </a:spcBef>
              <a:buSzTx/>
              <a:buFontTx/>
              <a:buNone/>
            </a:pPr>
            <a:r>
              <a:rPr lang="en-US" b="1" dirty="0"/>
              <a:t>Body Coverings</a:t>
            </a:r>
            <a:endParaRPr lang="en-US" dirty="0">
              <a:solidFill>
                <a:schemeClr val="bg1"/>
              </a:solidFill>
            </a:endParaRPr>
          </a:p>
          <a:p>
            <a:pPr>
              <a:spcBef>
                <a:spcPct val="0"/>
              </a:spcBef>
              <a:buSzTx/>
            </a:pPr>
            <a:endParaRPr lang="en-US" b="1" dirty="0">
              <a:solidFill>
                <a:schemeClr val="bg1"/>
              </a:solidFill>
            </a:endParaRPr>
          </a:p>
          <a:p>
            <a:pPr>
              <a:spcBef>
                <a:spcPct val="0"/>
              </a:spcBef>
              <a:buSzTx/>
            </a:pPr>
            <a:r>
              <a:rPr lang="en-US" dirty="0">
                <a:solidFill>
                  <a:schemeClr val="bg1"/>
                </a:solidFill>
              </a:rPr>
              <a:t>The outer covering of an animal is called the </a:t>
            </a:r>
            <a:r>
              <a:rPr lang="en-US" b="1" dirty="0" smtClean="0"/>
              <a:t>_________________</a:t>
            </a:r>
            <a:r>
              <a:rPr lang="en-US" dirty="0" smtClean="0"/>
              <a:t>.</a:t>
            </a:r>
            <a:endParaRPr lang="en-US" dirty="0">
              <a:solidFill>
                <a:schemeClr val="bg1"/>
              </a:solidFill>
            </a:endParaRPr>
          </a:p>
          <a:p>
            <a:pPr>
              <a:spcBef>
                <a:spcPct val="0"/>
              </a:spcBef>
              <a:buSzTx/>
            </a:pPr>
            <a:r>
              <a:rPr lang="en-US" dirty="0">
                <a:solidFill>
                  <a:schemeClr val="bg1"/>
                </a:solidFill>
              </a:rPr>
              <a:t>The integuments of fishes and most amphibians are adapted only to moist environments.</a:t>
            </a:r>
          </a:p>
          <a:p>
            <a:pPr>
              <a:spcBef>
                <a:spcPct val="0"/>
              </a:spcBef>
              <a:buSzTx/>
            </a:pPr>
            <a:r>
              <a:rPr lang="en-US" dirty="0">
                <a:solidFill>
                  <a:schemeClr val="bg1"/>
                </a:solidFill>
              </a:rPr>
              <a:t>The integuments of most terrestrial vertebrates are adapted to the dry conditions of a terrestrial environment.</a:t>
            </a:r>
          </a:p>
          <a:p>
            <a:pPr>
              <a:spcBef>
                <a:spcPct val="0"/>
              </a:spcBef>
              <a:buSzTx/>
            </a:pPr>
            <a:r>
              <a:rPr lang="en-US" dirty="0">
                <a:solidFill>
                  <a:schemeClr val="bg1"/>
                </a:solidFill>
              </a:rPr>
              <a:t>Integuments serve other purposes such as </a:t>
            </a:r>
            <a:r>
              <a:rPr lang="en-US" dirty="0" smtClean="0">
                <a:solidFill>
                  <a:schemeClr val="bg1"/>
                </a:solidFill>
              </a:rPr>
              <a:t>___________, ________________, </a:t>
            </a:r>
            <a:r>
              <a:rPr lang="en-US" dirty="0">
                <a:solidFill>
                  <a:schemeClr val="bg1"/>
                </a:solidFill>
              </a:rPr>
              <a:t>or </a:t>
            </a:r>
            <a:r>
              <a:rPr lang="en-US" dirty="0" smtClean="0">
                <a:solidFill>
                  <a:schemeClr val="bg1"/>
                </a:solidFill>
              </a:rPr>
              <a:t>__________.</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3094">
                                            <p:txEl>
                                              <p:pRg st="0" end="0"/>
                                            </p:txEl>
                                          </p:spTgt>
                                        </p:tgtEl>
                                        <p:attrNameLst>
                                          <p:attrName>style.visibility</p:attrName>
                                        </p:attrNameLst>
                                      </p:cBhvr>
                                      <p:to>
                                        <p:strVal val="visible"/>
                                      </p:to>
                                    </p:set>
                                    <p:animEffect transition="in" filter="wipe(left)">
                                      <p:cBhvr>
                                        <p:cTn id="7" dur="500"/>
                                        <p:tgtEl>
                                          <p:spTgt spid="11130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3094">
                                            <p:txEl>
                                              <p:pRg st="2" end="2"/>
                                            </p:txEl>
                                          </p:spTgt>
                                        </p:tgtEl>
                                        <p:attrNameLst>
                                          <p:attrName>style.visibility</p:attrName>
                                        </p:attrNameLst>
                                      </p:cBhvr>
                                      <p:to>
                                        <p:strVal val="visible"/>
                                      </p:to>
                                    </p:set>
                                    <p:animEffect transition="in" filter="wipe(left)">
                                      <p:cBhvr>
                                        <p:cTn id="12" dur="500"/>
                                        <p:tgtEl>
                                          <p:spTgt spid="11130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3094">
                                            <p:txEl>
                                              <p:pRg st="3" end="3"/>
                                            </p:txEl>
                                          </p:spTgt>
                                        </p:tgtEl>
                                        <p:attrNameLst>
                                          <p:attrName>style.visibility</p:attrName>
                                        </p:attrNameLst>
                                      </p:cBhvr>
                                      <p:to>
                                        <p:strVal val="visible"/>
                                      </p:to>
                                    </p:set>
                                    <p:animEffect transition="in" filter="wipe(left)">
                                      <p:cBhvr>
                                        <p:cTn id="17" dur="500"/>
                                        <p:tgtEl>
                                          <p:spTgt spid="11130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3094">
                                            <p:txEl>
                                              <p:pRg st="4" end="4"/>
                                            </p:txEl>
                                          </p:spTgt>
                                        </p:tgtEl>
                                        <p:attrNameLst>
                                          <p:attrName>style.visibility</p:attrName>
                                        </p:attrNameLst>
                                      </p:cBhvr>
                                      <p:to>
                                        <p:strVal val="visible"/>
                                      </p:to>
                                    </p:set>
                                    <p:animEffect transition="in" filter="wipe(left)">
                                      <p:cBhvr>
                                        <p:cTn id="22" dur="500"/>
                                        <p:tgtEl>
                                          <p:spTgt spid="11130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3094">
                                            <p:txEl>
                                              <p:pRg st="5" end="5"/>
                                            </p:txEl>
                                          </p:spTgt>
                                        </p:tgtEl>
                                        <p:attrNameLst>
                                          <p:attrName>style.visibility</p:attrName>
                                        </p:attrNameLst>
                                      </p:cBhvr>
                                      <p:to>
                                        <p:strVal val="visible"/>
                                      </p:to>
                                    </p:set>
                                    <p:animEffect transition="in" filter="wipe(left)">
                                      <p:cBhvr>
                                        <p:cTn id="27" dur="500"/>
                                        <p:tgtEl>
                                          <p:spTgt spid="1113094">
                                            <p:txEl>
                                              <p:pRg st="5" end="5"/>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13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14115" name="Text Box 3"/>
          <p:cNvSpPr txBox="1">
            <a:spLocks noChangeArrowheads="1"/>
          </p:cNvSpPr>
          <p:nvPr/>
        </p:nvSpPr>
        <p:spPr bwMode="auto">
          <a:xfrm>
            <a:off x="3505200" y="0"/>
            <a:ext cx="31242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14116"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14117" name="Rectangle 5"/>
          <p:cNvSpPr>
            <a:spLocks noGrp="1" noChangeArrowheads="1"/>
          </p:cNvSpPr>
          <p:nvPr>
            <p:ph type="title"/>
          </p:nvPr>
        </p:nvSpPr>
        <p:spPr>
          <a:xfrm>
            <a:off x="685800" y="1066800"/>
            <a:ext cx="7797800" cy="609600"/>
          </a:xfrm>
          <a:noFill/>
          <a:ln/>
        </p:spPr>
        <p:txBody>
          <a:bodyPr>
            <a:normAutofit fontScale="90000"/>
          </a:bodyPr>
          <a:lstStyle/>
          <a:p>
            <a:r>
              <a:rPr lang="en-US"/>
              <a:t>Vertebrate Characteristics, </a:t>
            </a:r>
            <a:r>
              <a:rPr lang="en-US" b="0" i="1"/>
              <a:t>continued</a:t>
            </a:r>
            <a:endParaRPr lang="en-US" b="0"/>
          </a:p>
        </p:txBody>
      </p:sp>
      <p:sp>
        <p:nvSpPr>
          <p:cNvPr id="1114118" name="Rectangle 6"/>
          <p:cNvSpPr>
            <a:spLocks noGrp="1" noChangeArrowheads="1"/>
          </p:cNvSpPr>
          <p:nvPr>
            <p:ph idx="1"/>
          </p:nvPr>
        </p:nvSpPr>
        <p:spPr>
          <a:noFill/>
          <a:ln/>
        </p:spPr>
        <p:txBody>
          <a:bodyPr>
            <a:normAutofit/>
          </a:bodyPr>
          <a:lstStyle/>
          <a:p>
            <a:pPr>
              <a:spcBef>
                <a:spcPct val="0"/>
              </a:spcBef>
              <a:buSzTx/>
              <a:buFontTx/>
              <a:buNone/>
            </a:pPr>
            <a:r>
              <a:rPr lang="en-US" b="1"/>
              <a:t>Respiratory and Circulatory Systems</a:t>
            </a:r>
            <a:endParaRPr lang="en-US">
              <a:solidFill>
                <a:schemeClr val="bg1"/>
              </a:solidFill>
            </a:endParaRPr>
          </a:p>
          <a:p>
            <a:pPr>
              <a:spcBef>
                <a:spcPct val="0"/>
              </a:spcBef>
              <a:buSzTx/>
            </a:pPr>
            <a:endParaRPr lang="en-US" b="1">
              <a:solidFill>
                <a:schemeClr val="bg1"/>
              </a:solidFill>
            </a:endParaRPr>
          </a:p>
          <a:p>
            <a:r>
              <a:rPr lang="en-US">
                <a:solidFill>
                  <a:schemeClr val="bg1"/>
                </a:solidFill>
              </a:rPr>
              <a:t>Gas exchange occurs in the gills of aquatic vertebrates.</a:t>
            </a:r>
          </a:p>
          <a:p>
            <a:r>
              <a:rPr lang="en-US" b="1"/>
              <a:t>Lungs</a:t>
            </a:r>
            <a:r>
              <a:rPr lang="en-US">
                <a:solidFill>
                  <a:schemeClr val="bg1"/>
                </a:solidFill>
              </a:rPr>
              <a:t> evolved in terrestrial vertebrates. </a:t>
            </a:r>
          </a:p>
          <a:p>
            <a:r>
              <a:rPr lang="en-US">
                <a:solidFill>
                  <a:schemeClr val="bg1"/>
                </a:solidFill>
              </a:rPr>
              <a:t>Vertebrates have a closed circulatory system with a multichambered heart.</a:t>
            </a:r>
          </a:p>
          <a:p>
            <a:r>
              <a:rPr lang="en-US">
                <a:solidFill>
                  <a:schemeClr val="bg1"/>
                </a:solidFill>
              </a:rPr>
              <a:t>In some vertebrates, the multichambered heart has separate chambers and is thus more efficient.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4118">
                                            <p:txEl>
                                              <p:pRg st="0" end="0"/>
                                            </p:txEl>
                                          </p:spTgt>
                                        </p:tgtEl>
                                        <p:attrNameLst>
                                          <p:attrName>style.visibility</p:attrName>
                                        </p:attrNameLst>
                                      </p:cBhvr>
                                      <p:to>
                                        <p:strVal val="visible"/>
                                      </p:to>
                                    </p:set>
                                    <p:animEffect transition="in" filter="wipe(left)">
                                      <p:cBhvr>
                                        <p:cTn id="7" dur="500"/>
                                        <p:tgtEl>
                                          <p:spTgt spid="1114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4118">
                                            <p:txEl>
                                              <p:pRg st="2" end="2"/>
                                            </p:txEl>
                                          </p:spTgt>
                                        </p:tgtEl>
                                        <p:attrNameLst>
                                          <p:attrName>style.visibility</p:attrName>
                                        </p:attrNameLst>
                                      </p:cBhvr>
                                      <p:to>
                                        <p:strVal val="visible"/>
                                      </p:to>
                                    </p:set>
                                    <p:animEffect transition="in" filter="wipe(left)">
                                      <p:cBhvr>
                                        <p:cTn id="12" dur="500"/>
                                        <p:tgtEl>
                                          <p:spTgt spid="11141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4118">
                                            <p:txEl>
                                              <p:pRg st="3" end="3"/>
                                            </p:txEl>
                                          </p:spTgt>
                                        </p:tgtEl>
                                        <p:attrNameLst>
                                          <p:attrName>style.visibility</p:attrName>
                                        </p:attrNameLst>
                                      </p:cBhvr>
                                      <p:to>
                                        <p:strVal val="visible"/>
                                      </p:to>
                                    </p:set>
                                    <p:animEffect transition="in" filter="wipe(left)">
                                      <p:cBhvr>
                                        <p:cTn id="17" dur="500"/>
                                        <p:tgtEl>
                                          <p:spTgt spid="11141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4118">
                                            <p:txEl>
                                              <p:pRg st="4" end="4"/>
                                            </p:txEl>
                                          </p:spTgt>
                                        </p:tgtEl>
                                        <p:attrNameLst>
                                          <p:attrName>style.visibility</p:attrName>
                                        </p:attrNameLst>
                                      </p:cBhvr>
                                      <p:to>
                                        <p:strVal val="visible"/>
                                      </p:to>
                                    </p:set>
                                    <p:animEffect transition="in" filter="wipe(left)">
                                      <p:cBhvr>
                                        <p:cTn id="22" dur="500"/>
                                        <p:tgtEl>
                                          <p:spTgt spid="11141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4118">
                                            <p:txEl>
                                              <p:pRg st="5" end="5"/>
                                            </p:txEl>
                                          </p:spTgt>
                                        </p:tgtEl>
                                        <p:attrNameLst>
                                          <p:attrName>style.visibility</p:attrName>
                                        </p:attrNameLst>
                                      </p:cBhvr>
                                      <p:to>
                                        <p:strVal val="visible"/>
                                      </p:to>
                                    </p:set>
                                    <p:animEffect transition="in" filter="wipe(left)">
                                      <p:cBhvr>
                                        <p:cTn id="27" dur="500"/>
                                        <p:tgtEl>
                                          <p:spTgt spid="1114118">
                                            <p:txEl>
                                              <p:pRg st="5" end="5"/>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1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9906"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19907" name="Rectangle 3"/>
          <p:cNvSpPr>
            <a:spLocks noGrp="1" noChangeArrowheads="1"/>
          </p:cNvSpPr>
          <p:nvPr>
            <p:ph type="title"/>
          </p:nvPr>
        </p:nvSpPr>
        <p:spPr>
          <a:xfrm>
            <a:off x="685800" y="1066800"/>
            <a:ext cx="7086600" cy="609600"/>
          </a:xfrm>
          <a:noFill/>
          <a:ln/>
        </p:spPr>
        <p:txBody>
          <a:bodyPr>
            <a:normAutofit fontScale="90000"/>
          </a:bodyPr>
          <a:lstStyle/>
          <a:p>
            <a:r>
              <a:rPr lang="en-US">
                <a:solidFill>
                  <a:schemeClr val="tx1"/>
                </a:solidFill>
              </a:rPr>
              <a:t>Open and Closed Circulatory Systems</a:t>
            </a:r>
            <a:endParaRPr lang="en-US"/>
          </a:p>
        </p:txBody>
      </p:sp>
      <p:sp>
        <p:nvSpPr>
          <p:cNvPr id="1019908" name="Text Box 4"/>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pic>
        <p:nvPicPr>
          <p:cNvPr id="1019910" name="Picture 6" descr="Pages-from-MdBio06TT_V2-5"/>
          <p:cNvPicPr>
            <a:picLocks noChangeAspect="1" noChangeArrowheads="1"/>
          </p:cNvPicPr>
          <p:nvPr/>
        </p:nvPicPr>
        <p:blipFill>
          <a:blip r:embed="rId4"/>
          <a:srcRect/>
          <a:stretch>
            <a:fillRect/>
          </a:stretch>
        </p:blipFill>
        <p:spPr bwMode="auto">
          <a:xfrm>
            <a:off x="609600" y="2590800"/>
            <a:ext cx="8048625" cy="1857375"/>
          </a:xfrm>
          <a:prstGeom prst="rect">
            <a:avLst/>
          </a:prstGeom>
          <a:noFill/>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13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15139" name="Text Box 3"/>
          <p:cNvSpPr txBox="1">
            <a:spLocks noChangeArrowheads="1"/>
          </p:cNvSpPr>
          <p:nvPr/>
        </p:nvSpPr>
        <p:spPr bwMode="auto">
          <a:xfrm>
            <a:off x="3505200" y="0"/>
            <a:ext cx="32004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15140"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15141" name="Rectangle 5"/>
          <p:cNvSpPr>
            <a:spLocks noGrp="1" noChangeArrowheads="1"/>
          </p:cNvSpPr>
          <p:nvPr>
            <p:ph type="title"/>
          </p:nvPr>
        </p:nvSpPr>
        <p:spPr>
          <a:xfrm>
            <a:off x="685800" y="1066800"/>
            <a:ext cx="7797800" cy="609600"/>
          </a:xfrm>
          <a:noFill/>
          <a:ln/>
        </p:spPr>
        <p:txBody>
          <a:bodyPr>
            <a:normAutofit fontScale="90000"/>
          </a:bodyPr>
          <a:lstStyle/>
          <a:p>
            <a:r>
              <a:rPr lang="en-US"/>
              <a:t>Vertebrate Characteristics, </a:t>
            </a:r>
            <a:r>
              <a:rPr lang="en-US" b="0" i="1"/>
              <a:t>continued</a:t>
            </a:r>
            <a:endParaRPr lang="en-US" b="0"/>
          </a:p>
        </p:txBody>
      </p:sp>
      <p:sp>
        <p:nvSpPr>
          <p:cNvPr id="1115142" name="Rectangle 6"/>
          <p:cNvSpPr>
            <a:spLocks noGrp="1" noChangeArrowheads="1"/>
          </p:cNvSpPr>
          <p:nvPr>
            <p:ph idx="1"/>
          </p:nvPr>
        </p:nvSpPr>
        <p:spPr>
          <a:noFill/>
          <a:ln/>
        </p:spPr>
        <p:txBody>
          <a:bodyPr>
            <a:normAutofit fontScale="92500" lnSpcReduction="20000"/>
          </a:bodyPr>
          <a:lstStyle/>
          <a:p>
            <a:pPr>
              <a:spcBef>
                <a:spcPct val="0"/>
              </a:spcBef>
              <a:buSzTx/>
              <a:buFontTx/>
              <a:buNone/>
            </a:pPr>
            <a:r>
              <a:rPr lang="en-US" b="1" dirty="0"/>
              <a:t>Digestive and Excretory Systems</a:t>
            </a:r>
            <a:endParaRPr lang="en-US" dirty="0">
              <a:solidFill>
                <a:schemeClr val="bg1"/>
              </a:solidFill>
            </a:endParaRPr>
          </a:p>
          <a:p>
            <a:pPr>
              <a:spcBef>
                <a:spcPct val="0"/>
              </a:spcBef>
              <a:buSzTx/>
            </a:pPr>
            <a:endParaRPr lang="en-US" b="1" dirty="0">
              <a:solidFill>
                <a:schemeClr val="bg1"/>
              </a:solidFill>
            </a:endParaRPr>
          </a:p>
          <a:p>
            <a:r>
              <a:rPr lang="en-US" dirty="0">
                <a:solidFill>
                  <a:schemeClr val="bg1"/>
                </a:solidFill>
              </a:rPr>
              <a:t>Digestion occurs in the gut.</a:t>
            </a:r>
          </a:p>
          <a:p>
            <a:r>
              <a:rPr lang="en-US" dirty="0">
                <a:solidFill>
                  <a:schemeClr val="bg1"/>
                </a:solidFill>
              </a:rPr>
              <a:t>In many vertebrates, the gut is very long and folded.</a:t>
            </a:r>
          </a:p>
          <a:p>
            <a:r>
              <a:rPr lang="en-US" dirty="0">
                <a:solidFill>
                  <a:schemeClr val="bg1"/>
                </a:solidFill>
              </a:rPr>
              <a:t>Most vertebrates must expel wastes while conserving water. </a:t>
            </a:r>
          </a:p>
          <a:p>
            <a:r>
              <a:rPr lang="en-US" dirty="0">
                <a:solidFill>
                  <a:schemeClr val="bg1"/>
                </a:solidFill>
              </a:rPr>
              <a:t>Most vertebrates convert ammonia to less toxic substances.</a:t>
            </a:r>
          </a:p>
          <a:p>
            <a:r>
              <a:rPr lang="en-US" dirty="0">
                <a:solidFill>
                  <a:schemeClr val="bg1"/>
                </a:solidFill>
              </a:rPr>
              <a:t>In most vertebrates, </a:t>
            </a:r>
            <a:r>
              <a:rPr lang="en-US" b="1" dirty="0" smtClean="0"/>
              <a:t>_____________</a:t>
            </a:r>
            <a:r>
              <a:rPr lang="en-US" dirty="0" smtClean="0">
                <a:solidFill>
                  <a:schemeClr val="bg1"/>
                </a:solidFill>
              </a:rPr>
              <a:t> </a:t>
            </a:r>
            <a:r>
              <a:rPr lang="en-US" dirty="0">
                <a:solidFill>
                  <a:schemeClr val="bg1"/>
                </a:solidFill>
              </a:rPr>
              <a:t>filter wastes from the blood while regulating water levels in the body.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5142">
                                            <p:txEl>
                                              <p:pRg st="0" end="0"/>
                                            </p:txEl>
                                          </p:spTgt>
                                        </p:tgtEl>
                                        <p:attrNameLst>
                                          <p:attrName>style.visibility</p:attrName>
                                        </p:attrNameLst>
                                      </p:cBhvr>
                                      <p:to>
                                        <p:strVal val="visible"/>
                                      </p:to>
                                    </p:set>
                                    <p:animEffect transition="in" filter="wipe(left)">
                                      <p:cBhvr>
                                        <p:cTn id="7" dur="500"/>
                                        <p:tgtEl>
                                          <p:spTgt spid="1115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5142">
                                            <p:txEl>
                                              <p:pRg st="2" end="2"/>
                                            </p:txEl>
                                          </p:spTgt>
                                        </p:tgtEl>
                                        <p:attrNameLst>
                                          <p:attrName>style.visibility</p:attrName>
                                        </p:attrNameLst>
                                      </p:cBhvr>
                                      <p:to>
                                        <p:strVal val="visible"/>
                                      </p:to>
                                    </p:set>
                                    <p:animEffect transition="in" filter="wipe(left)">
                                      <p:cBhvr>
                                        <p:cTn id="12" dur="500"/>
                                        <p:tgtEl>
                                          <p:spTgt spid="11151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5142">
                                            <p:txEl>
                                              <p:pRg st="3" end="3"/>
                                            </p:txEl>
                                          </p:spTgt>
                                        </p:tgtEl>
                                        <p:attrNameLst>
                                          <p:attrName>style.visibility</p:attrName>
                                        </p:attrNameLst>
                                      </p:cBhvr>
                                      <p:to>
                                        <p:strVal val="visible"/>
                                      </p:to>
                                    </p:set>
                                    <p:animEffect transition="in" filter="wipe(left)">
                                      <p:cBhvr>
                                        <p:cTn id="17" dur="500"/>
                                        <p:tgtEl>
                                          <p:spTgt spid="11151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5142">
                                            <p:txEl>
                                              <p:pRg st="4" end="4"/>
                                            </p:txEl>
                                          </p:spTgt>
                                        </p:tgtEl>
                                        <p:attrNameLst>
                                          <p:attrName>style.visibility</p:attrName>
                                        </p:attrNameLst>
                                      </p:cBhvr>
                                      <p:to>
                                        <p:strVal val="visible"/>
                                      </p:to>
                                    </p:set>
                                    <p:animEffect transition="in" filter="wipe(left)">
                                      <p:cBhvr>
                                        <p:cTn id="22" dur="500"/>
                                        <p:tgtEl>
                                          <p:spTgt spid="11151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5142">
                                            <p:txEl>
                                              <p:pRg st="5" end="5"/>
                                            </p:txEl>
                                          </p:spTgt>
                                        </p:tgtEl>
                                        <p:attrNameLst>
                                          <p:attrName>style.visibility</p:attrName>
                                        </p:attrNameLst>
                                      </p:cBhvr>
                                      <p:to>
                                        <p:strVal val="visible"/>
                                      </p:to>
                                    </p:set>
                                    <p:animEffect transition="in" filter="wipe(left)">
                                      <p:cBhvr>
                                        <p:cTn id="27" dur="500"/>
                                        <p:tgtEl>
                                          <p:spTgt spid="11151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5142">
                                            <p:txEl>
                                              <p:pRg st="6" end="6"/>
                                            </p:txEl>
                                          </p:spTgt>
                                        </p:tgtEl>
                                        <p:attrNameLst>
                                          <p:attrName>style.visibility</p:attrName>
                                        </p:attrNameLst>
                                      </p:cBhvr>
                                      <p:to>
                                        <p:strVal val="visible"/>
                                      </p:to>
                                    </p:set>
                                    <p:animEffect transition="in" filter="wipe(left)">
                                      <p:cBhvr>
                                        <p:cTn id="32" dur="500"/>
                                        <p:tgtEl>
                                          <p:spTgt spid="1115142">
                                            <p:txEl>
                                              <p:pRg st="6" end="6"/>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1115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4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6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16163" name="Text Box 3"/>
          <p:cNvSpPr txBox="1">
            <a:spLocks noChangeArrowheads="1"/>
          </p:cNvSpPr>
          <p:nvPr/>
        </p:nvSpPr>
        <p:spPr bwMode="auto">
          <a:xfrm>
            <a:off x="3505200" y="0"/>
            <a:ext cx="32004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1616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16165" name="Rectangle 5"/>
          <p:cNvSpPr>
            <a:spLocks noGrp="1" noChangeArrowheads="1"/>
          </p:cNvSpPr>
          <p:nvPr>
            <p:ph type="title"/>
          </p:nvPr>
        </p:nvSpPr>
        <p:spPr>
          <a:xfrm>
            <a:off x="685800" y="1066800"/>
            <a:ext cx="7797800" cy="609600"/>
          </a:xfrm>
          <a:noFill/>
          <a:ln/>
        </p:spPr>
        <p:txBody>
          <a:bodyPr>
            <a:normAutofit fontScale="90000"/>
          </a:bodyPr>
          <a:lstStyle/>
          <a:p>
            <a:r>
              <a:rPr lang="en-US"/>
              <a:t>Vertebrate Characteristics, </a:t>
            </a:r>
            <a:r>
              <a:rPr lang="en-US" b="0" i="1"/>
              <a:t>continued</a:t>
            </a:r>
            <a:endParaRPr lang="en-US" b="0"/>
          </a:p>
        </p:txBody>
      </p:sp>
      <p:sp>
        <p:nvSpPr>
          <p:cNvPr id="1116166" name="Rectangle 6"/>
          <p:cNvSpPr>
            <a:spLocks noGrp="1" noChangeArrowheads="1"/>
          </p:cNvSpPr>
          <p:nvPr>
            <p:ph idx="1"/>
          </p:nvPr>
        </p:nvSpPr>
        <p:spPr>
          <a:noFill/>
          <a:ln/>
        </p:spPr>
        <p:txBody>
          <a:bodyPr>
            <a:normAutofit/>
          </a:bodyPr>
          <a:lstStyle/>
          <a:p>
            <a:pPr>
              <a:lnSpc>
                <a:spcPct val="90000"/>
              </a:lnSpc>
              <a:spcBef>
                <a:spcPct val="0"/>
              </a:spcBef>
              <a:buSzTx/>
              <a:buFontTx/>
              <a:buNone/>
            </a:pPr>
            <a:r>
              <a:rPr lang="en-US" b="1"/>
              <a:t>Nervous System</a:t>
            </a:r>
            <a:endParaRPr lang="en-US">
              <a:solidFill>
                <a:schemeClr val="bg1"/>
              </a:solidFill>
            </a:endParaRPr>
          </a:p>
          <a:p>
            <a:pPr>
              <a:lnSpc>
                <a:spcPct val="90000"/>
              </a:lnSpc>
              <a:spcBef>
                <a:spcPct val="0"/>
              </a:spcBef>
              <a:buSzTx/>
            </a:pPr>
            <a:endParaRPr lang="en-US" b="1">
              <a:solidFill>
                <a:schemeClr val="bg1"/>
              </a:solidFill>
            </a:endParaRPr>
          </a:p>
          <a:p>
            <a:pPr>
              <a:lnSpc>
                <a:spcPct val="90000"/>
              </a:lnSpc>
            </a:pPr>
            <a:r>
              <a:rPr lang="en-US">
                <a:solidFill>
                  <a:schemeClr val="bg1"/>
                </a:solidFill>
              </a:rPr>
              <a:t>Vertebrates have highly organized brains, and the control of specific functions occurs in specific centers in the brain.</a:t>
            </a:r>
          </a:p>
          <a:p>
            <a:pPr>
              <a:lnSpc>
                <a:spcPct val="90000"/>
              </a:lnSpc>
            </a:pPr>
            <a:r>
              <a:rPr lang="en-US">
                <a:solidFill>
                  <a:schemeClr val="bg1"/>
                </a:solidFill>
              </a:rPr>
              <a:t>The structure and function of the nervous system vary among vertebrate classes.</a:t>
            </a:r>
          </a:p>
          <a:p>
            <a:pPr>
              <a:lnSpc>
                <a:spcPct val="90000"/>
              </a:lnSpc>
            </a:pPr>
            <a:r>
              <a:rPr lang="en-US">
                <a:solidFill>
                  <a:schemeClr val="bg1"/>
                </a:solidFill>
              </a:rPr>
              <a:t>Fishes have limited neural circuitry devoted to simple decision making. </a:t>
            </a:r>
          </a:p>
          <a:p>
            <a:pPr>
              <a:lnSpc>
                <a:spcPct val="90000"/>
              </a:lnSpc>
            </a:pPr>
            <a:r>
              <a:rPr lang="en-US">
                <a:solidFill>
                  <a:schemeClr val="bg1"/>
                </a:solidFill>
              </a:rPr>
              <a:t>Many mammals display complex and flexible behavior.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66">
                                            <p:txEl>
                                              <p:pRg st="0" end="0"/>
                                            </p:txEl>
                                          </p:spTgt>
                                        </p:tgtEl>
                                        <p:attrNameLst>
                                          <p:attrName>style.visibility</p:attrName>
                                        </p:attrNameLst>
                                      </p:cBhvr>
                                      <p:to>
                                        <p:strVal val="visible"/>
                                      </p:to>
                                    </p:set>
                                    <p:animEffect transition="in" filter="wipe(left)">
                                      <p:cBhvr>
                                        <p:cTn id="7" dur="500"/>
                                        <p:tgtEl>
                                          <p:spTgt spid="1116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66">
                                            <p:txEl>
                                              <p:pRg st="2" end="2"/>
                                            </p:txEl>
                                          </p:spTgt>
                                        </p:tgtEl>
                                        <p:attrNameLst>
                                          <p:attrName>style.visibility</p:attrName>
                                        </p:attrNameLst>
                                      </p:cBhvr>
                                      <p:to>
                                        <p:strVal val="visible"/>
                                      </p:to>
                                    </p:set>
                                    <p:animEffect transition="in" filter="wipe(left)">
                                      <p:cBhvr>
                                        <p:cTn id="12" dur="500"/>
                                        <p:tgtEl>
                                          <p:spTgt spid="1116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66">
                                            <p:txEl>
                                              <p:pRg st="3" end="3"/>
                                            </p:txEl>
                                          </p:spTgt>
                                        </p:tgtEl>
                                        <p:attrNameLst>
                                          <p:attrName>style.visibility</p:attrName>
                                        </p:attrNameLst>
                                      </p:cBhvr>
                                      <p:to>
                                        <p:strVal val="visible"/>
                                      </p:to>
                                    </p:set>
                                    <p:animEffect transition="in" filter="wipe(left)">
                                      <p:cBhvr>
                                        <p:cTn id="17" dur="500"/>
                                        <p:tgtEl>
                                          <p:spTgt spid="11161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66">
                                            <p:txEl>
                                              <p:pRg st="4" end="4"/>
                                            </p:txEl>
                                          </p:spTgt>
                                        </p:tgtEl>
                                        <p:attrNameLst>
                                          <p:attrName>style.visibility</p:attrName>
                                        </p:attrNameLst>
                                      </p:cBhvr>
                                      <p:to>
                                        <p:strVal val="visible"/>
                                      </p:to>
                                    </p:set>
                                    <p:animEffect transition="in" filter="wipe(left)">
                                      <p:cBhvr>
                                        <p:cTn id="22" dur="500"/>
                                        <p:tgtEl>
                                          <p:spTgt spid="11161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66">
                                            <p:txEl>
                                              <p:pRg st="5" end="5"/>
                                            </p:txEl>
                                          </p:spTgt>
                                        </p:tgtEl>
                                        <p:attrNameLst>
                                          <p:attrName>style.visibility</p:attrName>
                                        </p:attrNameLst>
                                      </p:cBhvr>
                                      <p:to>
                                        <p:strVal val="visible"/>
                                      </p:to>
                                    </p:set>
                                    <p:animEffect transition="in" filter="wipe(left)">
                                      <p:cBhvr>
                                        <p:cTn id="27" dur="500"/>
                                        <p:tgtEl>
                                          <p:spTgt spid="1116166">
                                            <p:txEl>
                                              <p:pRg st="5" end="5"/>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16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718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17187" name="Text Box 3"/>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sp>
        <p:nvSpPr>
          <p:cNvPr id="111718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17189" name="Rectangle 5"/>
          <p:cNvSpPr>
            <a:spLocks noGrp="1" noChangeArrowheads="1"/>
          </p:cNvSpPr>
          <p:nvPr>
            <p:ph type="title"/>
          </p:nvPr>
        </p:nvSpPr>
        <p:spPr>
          <a:xfrm>
            <a:off x="685800" y="1066800"/>
            <a:ext cx="7797800" cy="609600"/>
          </a:xfrm>
          <a:noFill/>
          <a:ln/>
        </p:spPr>
        <p:txBody>
          <a:bodyPr>
            <a:normAutofit fontScale="90000"/>
          </a:bodyPr>
          <a:lstStyle/>
          <a:p>
            <a:r>
              <a:rPr lang="en-US"/>
              <a:t>Vertebrate Characteristics, </a:t>
            </a:r>
            <a:r>
              <a:rPr lang="en-US" b="0" i="1"/>
              <a:t>continued</a:t>
            </a:r>
            <a:endParaRPr lang="en-US" b="0"/>
          </a:p>
        </p:txBody>
      </p:sp>
      <p:sp>
        <p:nvSpPr>
          <p:cNvPr id="1117190" name="Rectangle 6"/>
          <p:cNvSpPr>
            <a:spLocks noGrp="1" noChangeArrowheads="1"/>
          </p:cNvSpPr>
          <p:nvPr>
            <p:ph idx="1"/>
          </p:nvPr>
        </p:nvSpPr>
        <p:spPr>
          <a:noFill/>
          <a:ln/>
        </p:spPr>
        <p:txBody>
          <a:bodyPr/>
          <a:lstStyle/>
          <a:p>
            <a:pPr>
              <a:spcBef>
                <a:spcPct val="0"/>
              </a:spcBef>
              <a:buSzTx/>
              <a:buFontTx/>
              <a:buNone/>
            </a:pPr>
            <a:r>
              <a:rPr lang="en-US" sz="2000" b="1"/>
              <a:t>Reproduction and Development</a:t>
            </a:r>
            <a:endParaRPr lang="en-US" sz="2000">
              <a:solidFill>
                <a:schemeClr val="bg1"/>
              </a:solidFill>
            </a:endParaRPr>
          </a:p>
          <a:p>
            <a:pPr>
              <a:spcBef>
                <a:spcPct val="0"/>
              </a:spcBef>
              <a:buSzTx/>
            </a:pPr>
            <a:r>
              <a:rPr lang="en-US" sz="2000">
                <a:solidFill>
                  <a:schemeClr val="bg1"/>
                </a:solidFill>
              </a:rPr>
              <a:t>In most fish and amphibian species, eggs and sperm are released directly into the water, where fertilization takes place.</a:t>
            </a:r>
          </a:p>
          <a:p>
            <a:r>
              <a:rPr lang="en-US" sz="2000">
                <a:solidFill>
                  <a:schemeClr val="bg1"/>
                </a:solidFill>
              </a:rPr>
              <a:t>In reptiles, birds, and mammals, the egg and sperm unite within the body of the female. </a:t>
            </a:r>
          </a:p>
          <a:p>
            <a:r>
              <a:rPr lang="en-US" sz="2000">
                <a:solidFill>
                  <a:schemeClr val="bg1"/>
                </a:solidFill>
              </a:rPr>
              <a:t>The fertilized eggs of many fishes, amphibians, reptiles, and birds develop outside the body. The embryo is nourished by the egg yolk and protected by jellylike layers or a shell.</a:t>
            </a:r>
          </a:p>
          <a:p>
            <a:r>
              <a:rPr lang="en-US" sz="2000">
                <a:solidFill>
                  <a:schemeClr val="bg1"/>
                </a:solidFill>
              </a:rPr>
              <a:t>Most mammals give birth to live offspring. Embryos develop in the female’s body, nourished by the mother’s blood supply until the young are born.</a:t>
            </a:r>
          </a:p>
          <a:p>
            <a:r>
              <a:rPr lang="en-US" sz="2000">
                <a:solidFill>
                  <a:schemeClr val="bg1"/>
                </a:solidFill>
              </a:rPr>
              <a:t>Most vertebrates undergo direct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7190">
                                            <p:txEl>
                                              <p:pRg st="0" end="0"/>
                                            </p:txEl>
                                          </p:spTgt>
                                        </p:tgtEl>
                                        <p:attrNameLst>
                                          <p:attrName>style.visibility</p:attrName>
                                        </p:attrNameLst>
                                      </p:cBhvr>
                                      <p:to>
                                        <p:strVal val="visible"/>
                                      </p:to>
                                    </p:set>
                                    <p:animEffect transition="in" filter="wipe(left)">
                                      <p:cBhvr>
                                        <p:cTn id="7" dur="500"/>
                                        <p:tgtEl>
                                          <p:spTgt spid="1117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7190">
                                            <p:txEl>
                                              <p:pRg st="1" end="1"/>
                                            </p:txEl>
                                          </p:spTgt>
                                        </p:tgtEl>
                                        <p:attrNameLst>
                                          <p:attrName>style.visibility</p:attrName>
                                        </p:attrNameLst>
                                      </p:cBhvr>
                                      <p:to>
                                        <p:strVal val="visible"/>
                                      </p:to>
                                    </p:set>
                                    <p:animEffect transition="in" filter="wipe(left)">
                                      <p:cBhvr>
                                        <p:cTn id="12" dur="500"/>
                                        <p:tgtEl>
                                          <p:spTgt spid="11171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7190">
                                            <p:txEl>
                                              <p:pRg st="2" end="2"/>
                                            </p:txEl>
                                          </p:spTgt>
                                        </p:tgtEl>
                                        <p:attrNameLst>
                                          <p:attrName>style.visibility</p:attrName>
                                        </p:attrNameLst>
                                      </p:cBhvr>
                                      <p:to>
                                        <p:strVal val="visible"/>
                                      </p:to>
                                    </p:set>
                                    <p:animEffect transition="in" filter="wipe(left)">
                                      <p:cBhvr>
                                        <p:cTn id="17" dur="500"/>
                                        <p:tgtEl>
                                          <p:spTgt spid="11171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7190">
                                            <p:txEl>
                                              <p:pRg st="3" end="3"/>
                                            </p:txEl>
                                          </p:spTgt>
                                        </p:tgtEl>
                                        <p:attrNameLst>
                                          <p:attrName>style.visibility</p:attrName>
                                        </p:attrNameLst>
                                      </p:cBhvr>
                                      <p:to>
                                        <p:strVal val="visible"/>
                                      </p:to>
                                    </p:set>
                                    <p:animEffect transition="in" filter="wipe(left)">
                                      <p:cBhvr>
                                        <p:cTn id="22" dur="500"/>
                                        <p:tgtEl>
                                          <p:spTgt spid="11171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7190">
                                            <p:txEl>
                                              <p:pRg st="4" end="4"/>
                                            </p:txEl>
                                          </p:spTgt>
                                        </p:tgtEl>
                                        <p:attrNameLst>
                                          <p:attrName>style.visibility</p:attrName>
                                        </p:attrNameLst>
                                      </p:cBhvr>
                                      <p:to>
                                        <p:strVal val="visible"/>
                                      </p:to>
                                    </p:set>
                                    <p:animEffect transition="in" filter="wipe(left)">
                                      <p:cBhvr>
                                        <p:cTn id="27" dur="500"/>
                                        <p:tgtEl>
                                          <p:spTgt spid="11171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7190">
                                            <p:txEl>
                                              <p:pRg st="5" end="5"/>
                                            </p:txEl>
                                          </p:spTgt>
                                        </p:tgtEl>
                                        <p:attrNameLst>
                                          <p:attrName>style.visibility</p:attrName>
                                        </p:attrNameLst>
                                      </p:cBhvr>
                                      <p:to>
                                        <p:strVal val="visible"/>
                                      </p:to>
                                    </p:set>
                                    <p:animEffect transition="in" filter="wipe(left)">
                                      <p:cBhvr>
                                        <p:cTn id="32" dur="500"/>
                                        <p:tgtEl>
                                          <p:spTgt spid="1117190">
                                            <p:txEl>
                                              <p:pRg st="5" end="5"/>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111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9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85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851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
        <p:nvSpPr>
          <p:cNvPr id="1088516"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88517" name="Rectangle 5"/>
          <p:cNvSpPr>
            <a:spLocks noGrp="1" noChangeArrowheads="1"/>
          </p:cNvSpPr>
          <p:nvPr>
            <p:ph type="title"/>
          </p:nvPr>
        </p:nvSpPr>
        <p:spPr>
          <a:noFill/>
          <a:ln/>
        </p:spPr>
        <p:txBody>
          <a:bodyPr/>
          <a:lstStyle/>
          <a:p>
            <a:r>
              <a:rPr lang="en-US"/>
              <a:t>Characteristics, </a:t>
            </a:r>
            <a:r>
              <a:rPr lang="en-US" b="0" i="1"/>
              <a:t>continued</a:t>
            </a:r>
            <a:endParaRPr lang="en-US" b="0"/>
          </a:p>
        </p:txBody>
      </p:sp>
      <p:sp>
        <p:nvSpPr>
          <p:cNvPr id="1088518" name="Rectangle 6"/>
          <p:cNvSpPr>
            <a:spLocks noGrp="1" noChangeArrowheads="1"/>
          </p:cNvSpPr>
          <p:nvPr>
            <p:ph idx="1"/>
          </p:nvPr>
        </p:nvSpPr>
        <p:spPr>
          <a:xfrm>
            <a:off x="711200" y="1828800"/>
            <a:ext cx="7772400" cy="4419600"/>
          </a:xfrm>
          <a:noFill/>
          <a:ln/>
        </p:spPr>
        <p:txBody>
          <a:bodyPr>
            <a:normAutofit/>
          </a:bodyPr>
          <a:lstStyle/>
          <a:p>
            <a:pPr>
              <a:spcBef>
                <a:spcPct val="0"/>
              </a:spcBef>
              <a:buSzTx/>
              <a:buFontTx/>
              <a:buNone/>
            </a:pPr>
            <a:r>
              <a:rPr lang="en-US" sz="2300" b="1" dirty="0" err="1"/>
              <a:t>Multicellular</a:t>
            </a:r>
            <a:r>
              <a:rPr lang="en-US" sz="2300" b="1" dirty="0"/>
              <a:t> Organization</a:t>
            </a:r>
            <a:endParaRPr lang="en-US" sz="2300" dirty="0">
              <a:solidFill>
                <a:schemeClr val="bg1"/>
              </a:solidFill>
            </a:endParaRPr>
          </a:p>
          <a:p>
            <a:pPr>
              <a:spcBef>
                <a:spcPct val="0"/>
              </a:spcBef>
              <a:buSzTx/>
            </a:pPr>
            <a:r>
              <a:rPr lang="en-US" sz="2300" dirty="0">
                <a:solidFill>
                  <a:schemeClr val="bg1"/>
                </a:solidFill>
              </a:rPr>
              <a:t>Each cell in an animal body depends on the presence and functioning of other cells.</a:t>
            </a:r>
          </a:p>
          <a:p>
            <a:pPr>
              <a:spcBef>
                <a:spcPct val="0"/>
              </a:spcBef>
              <a:buSzTx/>
            </a:pPr>
            <a:r>
              <a:rPr lang="en-US" sz="2300" dirty="0">
                <a:solidFill>
                  <a:schemeClr val="bg1"/>
                </a:solidFill>
              </a:rPr>
              <a:t>In all but the simplest animal phyla, there is </a:t>
            </a:r>
            <a:r>
              <a:rPr lang="en-US" sz="2300" b="1" dirty="0"/>
              <a:t>specialization</a:t>
            </a:r>
            <a:r>
              <a:rPr lang="en-US" sz="2300" dirty="0">
                <a:solidFill>
                  <a:schemeClr val="bg1"/>
                </a:solidFill>
              </a:rPr>
              <a:t> among cells.</a:t>
            </a:r>
          </a:p>
          <a:p>
            <a:r>
              <a:rPr lang="en-US" sz="2300" dirty="0">
                <a:solidFill>
                  <a:schemeClr val="bg1"/>
                </a:solidFill>
              </a:rPr>
              <a:t>A </a:t>
            </a:r>
            <a:r>
              <a:rPr lang="en-US" sz="2300" b="1" dirty="0" smtClean="0"/>
              <a:t>__________</a:t>
            </a:r>
            <a:r>
              <a:rPr lang="en-US" sz="2300" dirty="0" smtClean="0">
                <a:solidFill>
                  <a:schemeClr val="bg1"/>
                </a:solidFill>
              </a:rPr>
              <a:t> </a:t>
            </a:r>
            <a:r>
              <a:rPr lang="en-US" sz="2300" dirty="0">
                <a:solidFill>
                  <a:schemeClr val="bg1"/>
                </a:solidFill>
              </a:rPr>
              <a:t>is a group of similar cells, held together by </a:t>
            </a:r>
            <a:r>
              <a:rPr lang="en-US" sz="2300" b="1" dirty="0"/>
              <a:t>cell junctions</a:t>
            </a:r>
            <a:r>
              <a:rPr lang="en-US" sz="2300" dirty="0">
                <a:solidFill>
                  <a:schemeClr val="bg1"/>
                </a:solidFill>
              </a:rPr>
              <a:t>, that perform a common function.</a:t>
            </a:r>
          </a:p>
          <a:p>
            <a:r>
              <a:rPr lang="en-US" sz="2300" b="1" dirty="0" smtClean="0"/>
              <a:t>_____________</a:t>
            </a:r>
            <a:r>
              <a:rPr lang="en-US" sz="2300" dirty="0" smtClean="0">
                <a:solidFill>
                  <a:schemeClr val="bg1"/>
                </a:solidFill>
              </a:rPr>
              <a:t>are </a:t>
            </a:r>
            <a:r>
              <a:rPr lang="en-US" sz="2300" dirty="0">
                <a:solidFill>
                  <a:schemeClr val="bg1"/>
                </a:solidFill>
              </a:rPr>
              <a:t>composed of more than one type of tissue and are specialized for a certain function.</a:t>
            </a:r>
          </a:p>
          <a:p>
            <a:r>
              <a:rPr lang="en-US" sz="2300" dirty="0" err="1">
                <a:solidFill>
                  <a:schemeClr val="bg1"/>
                </a:solidFill>
              </a:rPr>
              <a:t>Multicellularity</a:t>
            </a:r>
            <a:r>
              <a:rPr lang="en-US" sz="2300" dirty="0">
                <a:solidFill>
                  <a:schemeClr val="bg1"/>
                </a:solidFill>
              </a:rPr>
              <a:t> and cell specialization have enabled organisms to adapt to many environments.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8518">
                                            <p:txEl>
                                              <p:pRg st="0" end="0"/>
                                            </p:txEl>
                                          </p:spTgt>
                                        </p:tgtEl>
                                        <p:attrNameLst>
                                          <p:attrName>style.visibility</p:attrName>
                                        </p:attrNameLst>
                                      </p:cBhvr>
                                      <p:to>
                                        <p:strVal val="visible"/>
                                      </p:to>
                                    </p:set>
                                    <p:animEffect transition="in" filter="wipe(left)">
                                      <p:cBhvr>
                                        <p:cTn id="7" dur="500"/>
                                        <p:tgtEl>
                                          <p:spTgt spid="1088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8518">
                                            <p:txEl>
                                              <p:pRg st="1" end="1"/>
                                            </p:txEl>
                                          </p:spTgt>
                                        </p:tgtEl>
                                        <p:attrNameLst>
                                          <p:attrName>style.visibility</p:attrName>
                                        </p:attrNameLst>
                                      </p:cBhvr>
                                      <p:to>
                                        <p:strVal val="visible"/>
                                      </p:to>
                                    </p:set>
                                    <p:animEffect transition="in" filter="wipe(left)">
                                      <p:cBhvr>
                                        <p:cTn id="12" dur="500"/>
                                        <p:tgtEl>
                                          <p:spTgt spid="10885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8518">
                                            <p:txEl>
                                              <p:pRg st="2" end="2"/>
                                            </p:txEl>
                                          </p:spTgt>
                                        </p:tgtEl>
                                        <p:attrNameLst>
                                          <p:attrName>style.visibility</p:attrName>
                                        </p:attrNameLst>
                                      </p:cBhvr>
                                      <p:to>
                                        <p:strVal val="visible"/>
                                      </p:to>
                                    </p:set>
                                    <p:animEffect transition="in" filter="wipe(left)">
                                      <p:cBhvr>
                                        <p:cTn id="17" dur="500"/>
                                        <p:tgtEl>
                                          <p:spTgt spid="10885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8518">
                                            <p:txEl>
                                              <p:pRg st="3" end="3"/>
                                            </p:txEl>
                                          </p:spTgt>
                                        </p:tgtEl>
                                        <p:attrNameLst>
                                          <p:attrName>style.visibility</p:attrName>
                                        </p:attrNameLst>
                                      </p:cBhvr>
                                      <p:to>
                                        <p:strVal val="visible"/>
                                      </p:to>
                                    </p:set>
                                    <p:animEffect transition="in" filter="wipe(left)">
                                      <p:cBhvr>
                                        <p:cTn id="22" dur="500"/>
                                        <p:tgtEl>
                                          <p:spTgt spid="10885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8518">
                                            <p:txEl>
                                              <p:pRg st="4" end="4"/>
                                            </p:txEl>
                                          </p:spTgt>
                                        </p:tgtEl>
                                        <p:attrNameLst>
                                          <p:attrName>style.visibility</p:attrName>
                                        </p:attrNameLst>
                                      </p:cBhvr>
                                      <p:to>
                                        <p:strVal val="visible"/>
                                      </p:to>
                                    </p:set>
                                    <p:animEffect transition="in" filter="wipe(left)">
                                      <p:cBhvr>
                                        <p:cTn id="27" dur="500"/>
                                        <p:tgtEl>
                                          <p:spTgt spid="10885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8518">
                                            <p:txEl>
                                              <p:pRg st="5" end="5"/>
                                            </p:txEl>
                                          </p:spTgt>
                                        </p:tgtEl>
                                        <p:attrNameLst>
                                          <p:attrName>style.visibility</p:attrName>
                                        </p:attrNameLst>
                                      </p:cBhvr>
                                      <p:to>
                                        <p:strVal val="visible"/>
                                      </p:to>
                                    </p:set>
                                    <p:animEffect transition="in" filter="wipe(left)">
                                      <p:cBhvr>
                                        <p:cTn id="32" dur="500"/>
                                        <p:tgtEl>
                                          <p:spTgt spid="1088518">
                                            <p:txEl>
                                              <p:pRg st="5" end="5"/>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1088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4242"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34243" name="Rectangle 3"/>
          <p:cNvSpPr>
            <a:spLocks noGrp="1" noChangeArrowheads="1"/>
          </p:cNvSpPr>
          <p:nvPr>
            <p:ph type="title"/>
          </p:nvPr>
        </p:nvSpPr>
        <p:spPr>
          <a:xfrm>
            <a:off x="685800" y="1066800"/>
            <a:ext cx="6705600" cy="609600"/>
          </a:xfrm>
          <a:noFill/>
          <a:ln/>
        </p:spPr>
        <p:txBody>
          <a:bodyPr>
            <a:normAutofit fontScale="90000"/>
          </a:bodyPr>
          <a:lstStyle/>
          <a:p>
            <a:r>
              <a:rPr lang="en-US">
                <a:solidFill>
                  <a:schemeClr val="tx1"/>
                </a:solidFill>
              </a:rPr>
              <a:t>Major Vertebrate Organ Systems</a:t>
            </a:r>
            <a:endParaRPr lang="en-US"/>
          </a:p>
        </p:txBody>
      </p:sp>
      <p:sp>
        <p:nvSpPr>
          <p:cNvPr id="1034244" name="Text Box 4"/>
          <p:cNvSpPr txBox="1">
            <a:spLocks noChangeArrowheads="1"/>
          </p:cNvSpPr>
          <p:nvPr/>
        </p:nvSpPr>
        <p:spPr bwMode="auto">
          <a:xfrm>
            <a:off x="3505200" y="0"/>
            <a:ext cx="3276600" cy="701675"/>
          </a:xfrm>
          <a:prstGeom prst="rect">
            <a:avLst/>
          </a:prstGeom>
          <a:noFill/>
          <a:ln w="12700">
            <a:noFill/>
            <a:miter lim="800000"/>
            <a:headEnd/>
            <a:tailEnd/>
          </a:ln>
          <a:effectLst/>
        </p:spPr>
        <p:txBody>
          <a:bodyPr>
            <a:spAutoFit/>
          </a:bodyPr>
          <a:lstStyle/>
          <a:p>
            <a:pPr algn="l"/>
            <a:r>
              <a:rPr lang="en-US" sz="2000" b="1">
                <a:solidFill>
                  <a:srgbClr val="FFCC00"/>
                </a:solidFill>
              </a:rPr>
              <a:t>Section 2 </a:t>
            </a:r>
            <a:r>
              <a:rPr lang="en-US" sz="2000" b="1">
                <a:solidFill>
                  <a:schemeClr val="bg1"/>
                </a:solidFill>
              </a:rPr>
              <a:t>Invertebrates and Vertebrates</a:t>
            </a:r>
          </a:p>
        </p:txBody>
      </p:sp>
      <p:pic>
        <p:nvPicPr>
          <p:cNvPr id="1034246" name="Picture 6" descr="3"/>
          <p:cNvPicPr>
            <a:picLocks noChangeAspect="1" noChangeArrowheads="1"/>
          </p:cNvPicPr>
          <p:nvPr/>
        </p:nvPicPr>
        <p:blipFill>
          <a:blip r:embed="rId4"/>
          <a:srcRect/>
          <a:stretch>
            <a:fillRect/>
          </a:stretch>
        </p:blipFill>
        <p:spPr bwMode="auto">
          <a:xfrm>
            <a:off x="2019300" y="1676400"/>
            <a:ext cx="5372100" cy="4476750"/>
          </a:xfrm>
          <a:prstGeom prst="rect">
            <a:avLst/>
          </a:prstGeo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6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13763"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endParaRPr lang="en-US" sz="2000" b="1">
              <a:solidFill>
                <a:srgbClr val="FFCC00"/>
              </a:solidFill>
            </a:endParaRPr>
          </a:p>
        </p:txBody>
      </p:sp>
      <p:sp>
        <p:nvSpPr>
          <p:cNvPr id="101376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13765" name="Rectangle 5"/>
          <p:cNvSpPr>
            <a:spLocks noGrp="1" noChangeArrowheads="1"/>
          </p:cNvSpPr>
          <p:nvPr>
            <p:ph type="title"/>
          </p:nvPr>
        </p:nvSpPr>
        <p:spPr>
          <a:noFill/>
          <a:ln/>
        </p:spPr>
        <p:txBody>
          <a:bodyPr/>
          <a:lstStyle/>
          <a:p>
            <a:r>
              <a:rPr lang="en-US"/>
              <a:t>Objectives</a:t>
            </a:r>
            <a:endParaRPr lang="en-US" b="0"/>
          </a:p>
        </p:txBody>
      </p:sp>
      <p:sp>
        <p:nvSpPr>
          <p:cNvPr id="1013766" name="Rectangle 6"/>
          <p:cNvSpPr>
            <a:spLocks noGrp="1" noChangeArrowheads="1"/>
          </p:cNvSpPr>
          <p:nvPr>
            <p:ph idx="1"/>
          </p:nvPr>
        </p:nvSpPr>
        <p:spPr>
          <a:noFill/>
          <a:ln/>
        </p:spPr>
        <p:txBody>
          <a:bodyPr>
            <a:normAutofit fontScale="92500"/>
          </a:bodyPr>
          <a:lstStyle/>
          <a:p>
            <a:pPr>
              <a:lnSpc>
                <a:spcPct val="90000"/>
              </a:lnSpc>
              <a:spcBef>
                <a:spcPct val="0"/>
              </a:spcBef>
              <a:buSzTx/>
            </a:pPr>
            <a:r>
              <a:rPr lang="en-US" b="1"/>
              <a:t>List</a:t>
            </a:r>
            <a:r>
              <a:rPr lang="en-US">
                <a:solidFill>
                  <a:schemeClr val="tx1"/>
                </a:solidFill>
              </a:rPr>
              <a:t> </a:t>
            </a:r>
            <a:r>
              <a:rPr lang="en-US">
                <a:solidFill>
                  <a:schemeClr val="bg1"/>
                </a:solidFill>
              </a:rPr>
              <a:t>the steps of fertilization and development though gastrulation.</a:t>
            </a:r>
          </a:p>
          <a:p>
            <a:pPr>
              <a:lnSpc>
                <a:spcPct val="90000"/>
              </a:lnSpc>
              <a:spcBef>
                <a:spcPct val="0"/>
              </a:spcBef>
              <a:buSzTx/>
              <a:buFontTx/>
              <a:buNone/>
            </a:pPr>
            <a:endParaRPr lang="en-US">
              <a:solidFill>
                <a:schemeClr val="bg1"/>
              </a:solidFill>
            </a:endParaRPr>
          </a:p>
          <a:p>
            <a:pPr>
              <a:lnSpc>
                <a:spcPct val="90000"/>
              </a:lnSpc>
              <a:spcBef>
                <a:spcPct val="0"/>
              </a:spcBef>
              <a:buSzTx/>
            </a:pPr>
            <a:r>
              <a:rPr lang="en-US" b="1"/>
              <a:t>List</a:t>
            </a:r>
            <a:r>
              <a:rPr lang="en-US">
                <a:solidFill>
                  <a:schemeClr val="tx1"/>
                </a:solidFill>
              </a:rPr>
              <a:t> </a:t>
            </a:r>
            <a:r>
              <a:rPr lang="en-US">
                <a:solidFill>
                  <a:schemeClr val="bg1"/>
                </a:solidFill>
              </a:rPr>
              <a:t>two body parts formed from each germ layer.</a:t>
            </a:r>
          </a:p>
          <a:p>
            <a:pPr>
              <a:lnSpc>
                <a:spcPct val="90000"/>
              </a:lnSpc>
              <a:spcBef>
                <a:spcPct val="0"/>
              </a:spcBef>
              <a:buSzTx/>
              <a:buFontTx/>
              <a:buNone/>
            </a:pPr>
            <a:endParaRPr lang="en-US">
              <a:solidFill>
                <a:schemeClr val="bg1"/>
              </a:solidFill>
            </a:endParaRPr>
          </a:p>
          <a:p>
            <a:pPr>
              <a:lnSpc>
                <a:spcPct val="90000"/>
              </a:lnSpc>
              <a:spcBef>
                <a:spcPct val="0"/>
              </a:spcBef>
              <a:buSzTx/>
            </a:pPr>
            <a:r>
              <a:rPr lang="en-US" b="1"/>
              <a:t>Identify</a:t>
            </a:r>
            <a:r>
              <a:rPr lang="en-US">
                <a:solidFill>
                  <a:schemeClr val="tx1"/>
                </a:solidFill>
              </a:rPr>
              <a:t> </a:t>
            </a:r>
            <a:r>
              <a:rPr lang="en-US">
                <a:solidFill>
                  <a:schemeClr val="bg1"/>
                </a:solidFill>
              </a:rPr>
              <a:t>the three different body cavity structures of animals.</a:t>
            </a:r>
          </a:p>
          <a:p>
            <a:pPr>
              <a:lnSpc>
                <a:spcPct val="90000"/>
              </a:lnSpc>
              <a:spcBef>
                <a:spcPct val="0"/>
              </a:spcBef>
              <a:buSzTx/>
              <a:buFontTx/>
              <a:buNone/>
            </a:pPr>
            <a:endParaRPr lang="en-US">
              <a:solidFill>
                <a:schemeClr val="bg1"/>
              </a:solidFill>
            </a:endParaRPr>
          </a:p>
          <a:p>
            <a:pPr>
              <a:lnSpc>
                <a:spcPct val="90000"/>
              </a:lnSpc>
              <a:spcBef>
                <a:spcPct val="0"/>
              </a:spcBef>
              <a:buSzTx/>
            </a:pPr>
            <a:r>
              <a:rPr lang="en-US" b="1"/>
              <a:t>Name</a:t>
            </a:r>
            <a:r>
              <a:rPr lang="en-US">
                <a:solidFill>
                  <a:schemeClr val="tx1"/>
                </a:solidFill>
              </a:rPr>
              <a:t> </a:t>
            </a:r>
            <a:r>
              <a:rPr lang="en-US">
                <a:solidFill>
                  <a:schemeClr val="bg1"/>
                </a:solidFill>
              </a:rPr>
              <a:t>the categories of animals that undergo spiral cleavage and radial cleavage.</a:t>
            </a:r>
          </a:p>
          <a:p>
            <a:pPr>
              <a:lnSpc>
                <a:spcPct val="90000"/>
              </a:lnSpc>
              <a:spcBef>
                <a:spcPct val="0"/>
              </a:spcBef>
              <a:buSzTx/>
              <a:buFontTx/>
              <a:buNone/>
            </a:pPr>
            <a:endParaRPr lang="en-US">
              <a:solidFill>
                <a:schemeClr val="bg1"/>
              </a:solidFill>
            </a:endParaRPr>
          </a:p>
          <a:p>
            <a:pPr>
              <a:lnSpc>
                <a:spcPct val="90000"/>
              </a:lnSpc>
              <a:spcBef>
                <a:spcPct val="0"/>
              </a:spcBef>
              <a:buSzTx/>
            </a:pPr>
            <a:r>
              <a:rPr lang="en-US" b="1"/>
              <a:t>Contrast</a:t>
            </a:r>
            <a:r>
              <a:rPr lang="en-US">
                <a:solidFill>
                  <a:schemeClr val="tx1"/>
                </a:solidFill>
              </a:rPr>
              <a:t> </a:t>
            </a:r>
            <a:r>
              <a:rPr lang="en-US">
                <a:solidFill>
                  <a:schemeClr val="bg1"/>
                </a:solidFill>
              </a:rPr>
              <a:t>the two processes of coelom 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766">
                                            <p:txEl>
                                              <p:pRg st="0" end="0"/>
                                            </p:txEl>
                                          </p:spTgt>
                                        </p:tgtEl>
                                        <p:attrNameLst>
                                          <p:attrName>style.visibility</p:attrName>
                                        </p:attrNameLst>
                                      </p:cBhvr>
                                      <p:to>
                                        <p:strVal val="visible"/>
                                      </p:to>
                                    </p:set>
                                    <p:animEffect transition="in" filter="wipe(left)">
                                      <p:cBhvr>
                                        <p:cTn id="7" dur="500"/>
                                        <p:tgtEl>
                                          <p:spTgt spid="10137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766">
                                            <p:txEl>
                                              <p:pRg st="2" end="2"/>
                                            </p:txEl>
                                          </p:spTgt>
                                        </p:tgtEl>
                                        <p:attrNameLst>
                                          <p:attrName>style.visibility</p:attrName>
                                        </p:attrNameLst>
                                      </p:cBhvr>
                                      <p:to>
                                        <p:strVal val="visible"/>
                                      </p:to>
                                    </p:set>
                                    <p:animEffect transition="in" filter="wipe(left)">
                                      <p:cBhvr>
                                        <p:cTn id="12" dur="500"/>
                                        <p:tgtEl>
                                          <p:spTgt spid="10137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3766">
                                            <p:txEl>
                                              <p:pRg st="4" end="4"/>
                                            </p:txEl>
                                          </p:spTgt>
                                        </p:tgtEl>
                                        <p:attrNameLst>
                                          <p:attrName>style.visibility</p:attrName>
                                        </p:attrNameLst>
                                      </p:cBhvr>
                                      <p:to>
                                        <p:strVal val="visible"/>
                                      </p:to>
                                    </p:set>
                                    <p:animEffect transition="in" filter="wipe(left)">
                                      <p:cBhvr>
                                        <p:cTn id="17" dur="500"/>
                                        <p:tgtEl>
                                          <p:spTgt spid="10137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3766">
                                            <p:txEl>
                                              <p:pRg st="6" end="6"/>
                                            </p:txEl>
                                          </p:spTgt>
                                        </p:tgtEl>
                                        <p:attrNameLst>
                                          <p:attrName>style.visibility</p:attrName>
                                        </p:attrNameLst>
                                      </p:cBhvr>
                                      <p:to>
                                        <p:strVal val="visible"/>
                                      </p:to>
                                    </p:set>
                                    <p:animEffect transition="in" filter="wipe(left)">
                                      <p:cBhvr>
                                        <p:cTn id="22" dur="500"/>
                                        <p:tgtEl>
                                          <p:spTgt spid="101376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3766">
                                            <p:txEl>
                                              <p:pRg st="8" end="8"/>
                                            </p:txEl>
                                          </p:spTgt>
                                        </p:tgtEl>
                                        <p:attrNameLst>
                                          <p:attrName>style.visibility</p:attrName>
                                        </p:attrNameLst>
                                      </p:cBhvr>
                                      <p:to>
                                        <p:strVal val="visible"/>
                                      </p:to>
                                    </p:set>
                                    <p:animEffect transition="in" filter="wipe(left)">
                                      <p:cBhvr>
                                        <p:cTn id="27" dur="500"/>
                                        <p:tgtEl>
                                          <p:spTgt spid="1013766">
                                            <p:txEl>
                                              <p:pRg st="8" end="8"/>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013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78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14787"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01478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14789" name="Rectangle 5"/>
          <p:cNvSpPr>
            <a:spLocks noGrp="1" noChangeArrowheads="1"/>
          </p:cNvSpPr>
          <p:nvPr>
            <p:ph type="title"/>
          </p:nvPr>
        </p:nvSpPr>
        <p:spPr>
          <a:xfrm>
            <a:off x="685800" y="1066800"/>
            <a:ext cx="7797800" cy="609600"/>
          </a:xfrm>
          <a:noFill/>
          <a:ln/>
        </p:spPr>
        <p:txBody>
          <a:bodyPr>
            <a:normAutofit fontScale="90000"/>
          </a:bodyPr>
          <a:lstStyle/>
          <a:p>
            <a:r>
              <a:rPr lang="en-US"/>
              <a:t>Fertilization and Early Development</a:t>
            </a:r>
            <a:endParaRPr lang="en-US" b="0"/>
          </a:p>
        </p:txBody>
      </p:sp>
      <p:sp>
        <p:nvSpPr>
          <p:cNvPr id="1014790" name="Rectangle 6"/>
          <p:cNvSpPr>
            <a:spLocks noGrp="1" noChangeArrowheads="1"/>
          </p:cNvSpPr>
          <p:nvPr>
            <p:ph idx="1"/>
          </p:nvPr>
        </p:nvSpPr>
        <p:spPr>
          <a:noFill/>
          <a:ln/>
        </p:spPr>
        <p:txBody>
          <a:bodyPr/>
          <a:lstStyle/>
          <a:p>
            <a:r>
              <a:rPr lang="en-US" sz="2000">
                <a:solidFill>
                  <a:schemeClr val="bg1"/>
                </a:solidFill>
              </a:rPr>
              <a:t>In animals, </a:t>
            </a:r>
            <a:r>
              <a:rPr lang="en-US" sz="2000" b="1"/>
              <a:t>fertilization</a:t>
            </a:r>
            <a:r>
              <a:rPr lang="en-US" sz="2000">
                <a:solidFill>
                  <a:schemeClr val="bg1"/>
                </a:solidFill>
              </a:rPr>
              <a:t> is the union of haploid female and male gametes to form a single diploid zygote.</a:t>
            </a:r>
          </a:p>
          <a:p>
            <a:pPr>
              <a:buFontTx/>
              <a:buNone/>
            </a:pPr>
            <a:endParaRPr lang="en-US" sz="2000" b="1"/>
          </a:p>
          <a:p>
            <a:pPr>
              <a:buFontTx/>
              <a:buNone/>
            </a:pPr>
            <a:r>
              <a:rPr lang="en-US" sz="2000" b="1"/>
              <a:t>Gametes</a:t>
            </a:r>
            <a:endParaRPr lang="en-US" sz="2000">
              <a:solidFill>
                <a:schemeClr val="bg1"/>
              </a:solidFill>
            </a:endParaRPr>
          </a:p>
          <a:p>
            <a:r>
              <a:rPr lang="en-US" sz="2000">
                <a:solidFill>
                  <a:schemeClr val="bg1"/>
                </a:solidFill>
              </a:rPr>
              <a:t>In most animals, the sperm cell is specialized for movement.</a:t>
            </a:r>
          </a:p>
          <a:p>
            <a:r>
              <a:rPr lang="en-US" sz="2000">
                <a:solidFill>
                  <a:schemeClr val="bg1"/>
                </a:solidFill>
              </a:rPr>
              <a:t>The egg is typically large, with a store of cytoplasm and yolk.</a:t>
            </a:r>
          </a:p>
          <a:p>
            <a:pPr>
              <a:buFontTx/>
              <a:buNone/>
            </a:pPr>
            <a:r>
              <a:rPr lang="en-US" sz="2000" b="1"/>
              <a:t>Fertilization</a:t>
            </a:r>
          </a:p>
          <a:p>
            <a:r>
              <a:rPr lang="en-US" sz="2000">
                <a:solidFill>
                  <a:schemeClr val="bg1"/>
                </a:solidFill>
              </a:rPr>
              <a:t>The sperm’s cell membrane fuses with the egg’s cell membrane.</a:t>
            </a:r>
          </a:p>
          <a:p>
            <a:r>
              <a:rPr lang="en-US" sz="2000">
                <a:solidFill>
                  <a:schemeClr val="bg1"/>
                </a:solidFill>
              </a:rPr>
              <a:t>The nucleus of the sperm enters the cytoplasm of the egg.</a:t>
            </a:r>
          </a:p>
          <a:p>
            <a:r>
              <a:rPr lang="en-US" sz="2000">
                <a:solidFill>
                  <a:schemeClr val="bg1"/>
                </a:solidFill>
              </a:rPr>
              <a:t>The nuclei merge to form the diploid nucleus of the zygote.</a:t>
            </a:r>
          </a:p>
          <a:p>
            <a:r>
              <a:rPr lang="en-US" sz="2000">
                <a:solidFill>
                  <a:schemeClr val="bg1"/>
                </a:solidFill>
              </a:rPr>
              <a:t>Replication of DNA begins, and cell division follows.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4790">
                                            <p:txEl>
                                              <p:pRg st="0" end="0"/>
                                            </p:txEl>
                                          </p:spTgt>
                                        </p:tgtEl>
                                        <p:attrNameLst>
                                          <p:attrName>style.visibility</p:attrName>
                                        </p:attrNameLst>
                                      </p:cBhvr>
                                      <p:to>
                                        <p:strVal val="visible"/>
                                      </p:to>
                                    </p:set>
                                    <p:animEffect transition="in" filter="wipe(left)">
                                      <p:cBhvr>
                                        <p:cTn id="7" dur="500"/>
                                        <p:tgtEl>
                                          <p:spTgt spid="10147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4790">
                                            <p:txEl>
                                              <p:pRg st="2" end="2"/>
                                            </p:txEl>
                                          </p:spTgt>
                                        </p:tgtEl>
                                        <p:attrNameLst>
                                          <p:attrName>style.visibility</p:attrName>
                                        </p:attrNameLst>
                                      </p:cBhvr>
                                      <p:to>
                                        <p:strVal val="visible"/>
                                      </p:to>
                                    </p:set>
                                    <p:animEffect transition="in" filter="wipe(left)">
                                      <p:cBhvr>
                                        <p:cTn id="12" dur="500"/>
                                        <p:tgtEl>
                                          <p:spTgt spid="10147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4790">
                                            <p:txEl>
                                              <p:pRg st="3" end="3"/>
                                            </p:txEl>
                                          </p:spTgt>
                                        </p:tgtEl>
                                        <p:attrNameLst>
                                          <p:attrName>style.visibility</p:attrName>
                                        </p:attrNameLst>
                                      </p:cBhvr>
                                      <p:to>
                                        <p:strVal val="visible"/>
                                      </p:to>
                                    </p:set>
                                    <p:animEffect transition="in" filter="wipe(left)">
                                      <p:cBhvr>
                                        <p:cTn id="17" dur="500"/>
                                        <p:tgtEl>
                                          <p:spTgt spid="10147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4790">
                                            <p:txEl>
                                              <p:pRg st="4" end="4"/>
                                            </p:txEl>
                                          </p:spTgt>
                                        </p:tgtEl>
                                        <p:attrNameLst>
                                          <p:attrName>style.visibility</p:attrName>
                                        </p:attrNameLst>
                                      </p:cBhvr>
                                      <p:to>
                                        <p:strVal val="visible"/>
                                      </p:to>
                                    </p:set>
                                    <p:animEffect transition="in" filter="wipe(left)">
                                      <p:cBhvr>
                                        <p:cTn id="22" dur="500"/>
                                        <p:tgtEl>
                                          <p:spTgt spid="10147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4790">
                                            <p:txEl>
                                              <p:pRg st="5" end="5"/>
                                            </p:txEl>
                                          </p:spTgt>
                                        </p:tgtEl>
                                        <p:attrNameLst>
                                          <p:attrName>style.visibility</p:attrName>
                                        </p:attrNameLst>
                                      </p:cBhvr>
                                      <p:to>
                                        <p:strVal val="visible"/>
                                      </p:to>
                                    </p:set>
                                    <p:animEffect transition="in" filter="wipe(left)">
                                      <p:cBhvr>
                                        <p:cTn id="27" dur="500"/>
                                        <p:tgtEl>
                                          <p:spTgt spid="101479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14790">
                                            <p:txEl>
                                              <p:pRg st="6" end="6"/>
                                            </p:txEl>
                                          </p:spTgt>
                                        </p:tgtEl>
                                        <p:attrNameLst>
                                          <p:attrName>style.visibility</p:attrName>
                                        </p:attrNameLst>
                                      </p:cBhvr>
                                      <p:to>
                                        <p:strVal val="visible"/>
                                      </p:to>
                                    </p:set>
                                    <p:animEffect transition="in" filter="wipe(left)">
                                      <p:cBhvr>
                                        <p:cTn id="32" dur="500"/>
                                        <p:tgtEl>
                                          <p:spTgt spid="101479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14790">
                                            <p:txEl>
                                              <p:pRg st="7" end="7"/>
                                            </p:txEl>
                                          </p:spTgt>
                                        </p:tgtEl>
                                        <p:attrNameLst>
                                          <p:attrName>style.visibility</p:attrName>
                                        </p:attrNameLst>
                                      </p:cBhvr>
                                      <p:to>
                                        <p:strVal val="visible"/>
                                      </p:to>
                                    </p:set>
                                    <p:animEffect transition="in" filter="wipe(left)">
                                      <p:cBhvr>
                                        <p:cTn id="37" dur="500"/>
                                        <p:tgtEl>
                                          <p:spTgt spid="101479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14790">
                                            <p:txEl>
                                              <p:pRg st="8" end="8"/>
                                            </p:txEl>
                                          </p:spTgt>
                                        </p:tgtEl>
                                        <p:attrNameLst>
                                          <p:attrName>style.visibility</p:attrName>
                                        </p:attrNameLst>
                                      </p:cBhvr>
                                      <p:to>
                                        <p:strVal val="visible"/>
                                      </p:to>
                                    </p:set>
                                    <p:animEffect transition="in" filter="wipe(left)">
                                      <p:cBhvr>
                                        <p:cTn id="42" dur="500"/>
                                        <p:tgtEl>
                                          <p:spTgt spid="101479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14790">
                                            <p:txEl>
                                              <p:pRg st="9" end="9"/>
                                            </p:txEl>
                                          </p:spTgt>
                                        </p:tgtEl>
                                        <p:attrNameLst>
                                          <p:attrName>style.visibility</p:attrName>
                                        </p:attrNameLst>
                                      </p:cBhvr>
                                      <p:to>
                                        <p:strVal val="visible"/>
                                      </p:to>
                                    </p:set>
                                    <p:animEffect transition="in" filter="wipe(left)">
                                      <p:cBhvr>
                                        <p:cTn id="47" dur="500"/>
                                        <p:tgtEl>
                                          <p:spTgt spid="1014790">
                                            <p:txEl>
                                              <p:pRg st="9" end="9"/>
                                            </p:txEl>
                                          </p:spTgt>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499"/>
                                          </p:stCondLst>
                                        </p:cTn>
                                        <p:tgtEl>
                                          <p:spTgt spid="1014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9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128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21283"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12128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21285" name="Rectangle 5"/>
          <p:cNvSpPr>
            <a:spLocks noGrp="1" noChangeArrowheads="1"/>
          </p:cNvSpPr>
          <p:nvPr>
            <p:ph type="title"/>
          </p:nvPr>
        </p:nvSpPr>
        <p:spPr>
          <a:xfrm>
            <a:off x="685800" y="1066800"/>
            <a:ext cx="8001000" cy="609600"/>
          </a:xfrm>
          <a:noFill/>
          <a:ln/>
        </p:spPr>
        <p:txBody>
          <a:bodyPr>
            <a:normAutofit fontScale="90000"/>
          </a:bodyPr>
          <a:lstStyle/>
          <a:p>
            <a:r>
              <a:rPr lang="en-US"/>
              <a:t>Fertilization and Early Development, </a:t>
            </a:r>
            <a:r>
              <a:rPr lang="en-US" b="0" i="1"/>
              <a:t>continued</a:t>
            </a:r>
            <a:endParaRPr lang="en-US" b="0"/>
          </a:p>
        </p:txBody>
      </p:sp>
      <p:sp>
        <p:nvSpPr>
          <p:cNvPr id="1121286" name="Rectangle 6"/>
          <p:cNvSpPr>
            <a:spLocks noGrp="1" noChangeArrowheads="1"/>
          </p:cNvSpPr>
          <p:nvPr>
            <p:ph idx="1"/>
          </p:nvPr>
        </p:nvSpPr>
        <p:spPr>
          <a:xfrm>
            <a:off x="711200" y="1828800"/>
            <a:ext cx="7772400" cy="4267200"/>
          </a:xfrm>
          <a:noFill/>
          <a:ln/>
        </p:spPr>
        <p:txBody>
          <a:bodyPr/>
          <a:lstStyle/>
          <a:p>
            <a:pPr>
              <a:spcBef>
                <a:spcPct val="0"/>
              </a:spcBef>
              <a:buSzTx/>
              <a:buFontTx/>
              <a:buNone/>
            </a:pPr>
            <a:r>
              <a:rPr lang="en-US" sz="2300" b="1" dirty="0"/>
              <a:t>Cleavage and Blastula Formation</a:t>
            </a:r>
            <a:endParaRPr lang="en-US" sz="2300" dirty="0">
              <a:solidFill>
                <a:schemeClr val="bg1"/>
              </a:solidFill>
            </a:endParaRPr>
          </a:p>
          <a:p>
            <a:pPr>
              <a:spcBef>
                <a:spcPct val="0"/>
              </a:spcBef>
              <a:buSzTx/>
            </a:pPr>
            <a:endParaRPr lang="en-US" sz="2300" b="1" dirty="0"/>
          </a:p>
          <a:p>
            <a:pPr>
              <a:spcBef>
                <a:spcPct val="0"/>
              </a:spcBef>
              <a:buSzTx/>
            </a:pPr>
            <a:r>
              <a:rPr lang="en-US" sz="2300" b="1" dirty="0" smtClean="0"/>
              <a:t>_______________</a:t>
            </a:r>
            <a:r>
              <a:rPr lang="en-US" sz="2300" dirty="0" smtClean="0">
                <a:solidFill>
                  <a:schemeClr val="bg1"/>
                </a:solidFill>
              </a:rPr>
              <a:t> </a:t>
            </a:r>
            <a:r>
              <a:rPr lang="en-US" sz="2300" dirty="0">
                <a:solidFill>
                  <a:schemeClr val="bg1"/>
                </a:solidFill>
              </a:rPr>
              <a:t>is the series of mitotic cell divisions that follows fertilization.</a:t>
            </a:r>
          </a:p>
          <a:p>
            <a:r>
              <a:rPr lang="en-US" sz="2300" dirty="0">
                <a:solidFill>
                  <a:schemeClr val="bg1"/>
                </a:solidFill>
              </a:rPr>
              <a:t>As cleavage progresses, the divisions rapidly increase the number of cells and yield smaller individual cells. </a:t>
            </a:r>
          </a:p>
          <a:p>
            <a:r>
              <a:rPr lang="en-US" sz="2300" dirty="0">
                <a:solidFill>
                  <a:schemeClr val="bg1"/>
                </a:solidFill>
              </a:rPr>
              <a:t>In most species, cleavage produces a raspberry-shaped mass of 16 to 64 cells.</a:t>
            </a:r>
          </a:p>
          <a:p>
            <a:r>
              <a:rPr lang="en-US" sz="2300" dirty="0">
                <a:solidFill>
                  <a:schemeClr val="bg1"/>
                </a:solidFill>
              </a:rPr>
              <a:t>Then, the mass becomes a hollow ball of cells called a </a:t>
            </a:r>
            <a:r>
              <a:rPr lang="en-US" sz="2300" b="1" dirty="0" smtClean="0"/>
              <a:t>______________.</a:t>
            </a:r>
            <a:endParaRPr lang="en-US" sz="2300" dirty="0">
              <a:solidFill>
                <a:schemeClr val="bg1"/>
              </a:solidFill>
            </a:endParaRPr>
          </a:p>
          <a:p>
            <a:pPr lvl="1"/>
            <a:r>
              <a:rPr lang="en-US" sz="2300" dirty="0">
                <a:solidFill>
                  <a:schemeClr val="bg1"/>
                </a:solidFill>
              </a:rPr>
              <a:t>The hollow cavity is the </a:t>
            </a:r>
            <a:r>
              <a:rPr lang="en-US" sz="2300" b="1" dirty="0" err="1"/>
              <a:t>blastocoel</a:t>
            </a:r>
            <a:r>
              <a:rPr lang="en-US" sz="2300" b="1" dirty="0"/>
              <a:t>.</a:t>
            </a:r>
            <a:endParaRPr lang="en-US" sz="2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1286">
                                            <p:txEl>
                                              <p:pRg st="0" end="0"/>
                                            </p:txEl>
                                          </p:spTgt>
                                        </p:tgtEl>
                                        <p:attrNameLst>
                                          <p:attrName>style.visibility</p:attrName>
                                        </p:attrNameLst>
                                      </p:cBhvr>
                                      <p:to>
                                        <p:strVal val="visible"/>
                                      </p:to>
                                    </p:set>
                                    <p:animEffect transition="in" filter="wipe(left)">
                                      <p:cBhvr>
                                        <p:cTn id="7" dur="500"/>
                                        <p:tgtEl>
                                          <p:spTgt spid="1121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1286">
                                            <p:txEl>
                                              <p:pRg st="2" end="2"/>
                                            </p:txEl>
                                          </p:spTgt>
                                        </p:tgtEl>
                                        <p:attrNameLst>
                                          <p:attrName>style.visibility</p:attrName>
                                        </p:attrNameLst>
                                      </p:cBhvr>
                                      <p:to>
                                        <p:strVal val="visible"/>
                                      </p:to>
                                    </p:set>
                                    <p:animEffect transition="in" filter="wipe(left)">
                                      <p:cBhvr>
                                        <p:cTn id="12" dur="500"/>
                                        <p:tgtEl>
                                          <p:spTgt spid="11212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1286">
                                            <p:txEl>
                                              <p:pRg st="3" end="3"/>
                                            </p:txEl>
                                          </p:spTgt>
                                        </p:tgtEl>
                                        <p:attrNameLst>
                                          <p:attrName>style.visibility</p:attrName>
                                        </p:attrNameLst>
                                      </p:cBhvr>
                                      <p:to>
                                        <p:strVal val="visible"/>
                                      </p:to>
                                    </p:set>
                                    <p:animEffect transition="in" filter="wipe(left)">
                                      <p:cBhvr>
                                        <p:cTn id="17" dur="500"/>
                                        <p:tgtEl>
                                          <p:spTgt spid="11212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1286">
                                            <p:txEl>
                                              <p:pRg st="4" end="4"/>
                                            </p:txEl>
                                          </p:spTgt>
                                        </p:tgtEl>
                                        <p:attrNameLst>
                                          <p:attrName>style.visibility</p:attrName>
                                        </p:attrNameLst>
                                      </p:cBhvr>
                                      <p:to>
                                        <p:strVal val="visible"/>
                                      </p:to>
                                    </p:set>
                                    <p:animEffect transition="in" filter="wipe(left)">
                                      <p:cBhvr>
                                        <p:cTn id="22" dur="500"/>
                                        <p:tgtEl>
                                          <p:spTgt spid="11212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1286">
                                            <p:txEl>
                                              <p:pRg st="5" end="5"/>
                                            </p:txEl>
                                          </p:spTgt>
                                        </p:tgtEl>
                                        <p:attrNameLst>
                                          <p:attrName>style.visibility</p:attrName>
                                        </p:attrNameLst>
                                      </p:cBhvr>
                                      <p:to>
                                        <p:strVal val="visible"/>
                                      </p:to>
                                    </p:set>
                                    <p:animEffect transition="in" filter="wipe(left)">
                                      <p:cBhvr>
                                        <p:cTn id="27" dur="500"/>
                                        <p:tgtEl>
                                          <p:spTgt spid="1121286">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21286">
                                            <p:txEl>
                                              <p:pRg st="6" end="6"/>
                                            </p:txEl>
                                          </p:spTgt>
                                        </p:tgtEl>
                                        <p:attrNameLst>
                                          <p:attrName>style.visibility</p:attrName>
                                        </p:attrNameLst>
                                      </p:cBhvr>
                                      <p:to>
                                        <p:strVal val="visible"/>
                                      </p:to>
                                    </p:set>
                                    <p:animEffect transition="in" filter="wipe(left)">
                                      <p:cBhvr>
                                        <p:cTn id="30" dur="500"/>
                                        <p:tgtEl>
                                          <p:spTgt spid="1121286">
                                            <p:txEl>
                                              <p:pRg st="6" end="6"/>
                                            </p:txEl>
                                          </p:spTgt>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112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1954"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21955" name="Rectangle 3"/>
          <p:cNvSpPr>
            <a:spLocks noGrp="1" noChangeArrowheads="1"/>
          </p:cNvSpPr>
          <p:nvPr>
            <p:ph type="title"/>
          </p:nvPr>
        </p:nvSpPr>
        <p:spPr>
          <a:xfrm>
            <a:off x="685800" y="1219200"/>
            <a:ext cx="5181600" cy="609600"/>
          </a:xfrm>
          <a:noFill/>
          <a:ln/>
        </p:spPr>
        <p:txBody>
          <a:bodyPr>
            <a:normAutofit fontScale="90000"/>
          </a:bodyPr>
          <a:lstStyle/>
          <a:p>
            <a:r>
              <a:rPr lang="en-US">
                <a:solidFill>
                  <a:schemeClr val="tx1"/>
                </a:solidFill>
              </a:rPr>
              <a:t>Cleavage and Blastula Formation</a:t>
            </a:r>
            <a:endParaRPr lang="en-US"/>
          </a:p>
        </p:txBody>
      </p:sp>
      <p:sp>
        <p:nvSpPr>
          <p:cNvPr id="1021956" name="Text Box 4"/>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pic>
        <p:nvPicPr>
          <p:cNvPr id="1021957" name="Picture 5" descr="Pages-from-MdBio06TT_V2-8"/>
          <p:cNvPicPr>
            <a:picLocks noChangeAspect="1" noChangeArrowheads="1"/>
          </p:cNvPicPr>
          <p:nvPr/>
        </p:nvPicPr>
        <p:blipFill>
          <a:blip r:embed="rId4"/>
          <a:srcRect/>
          <a:stretch>
            <a:fillRect/>
          </a:stretch>
        </p:blipFill>
        <p:spPr bwMode="auto">
          <a:xfrm>
            <a:off x="5638800" y="914400"/>
            <a:ext cx="2006600" cy="5105400"/>
          </a:xfrm>
          <a:prstGeom prst="rect">
            <a:avLst/>
          </a:prstGeom>
          <a:noFill/>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9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62915" name="Rectangle 3"/>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pic>
        <p:nvPicPr>
          <p:cNvPr id="1062916"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62921" name="Rectangle 9"/>
          <p:cNvSpPr>
            <a:spLocks noGrp="1" noChangeArrowheads="1"/>
          </p:cNvSpPr>
          <p:nvPr>
            <p:ph type="title"/>
          </p:nvPr>
        </p:nvSpPr>
        <p:spPr>
          <a:xfrm>
            <a:off x="685800" y="1066800"/>
            <a:ext cx="7010400" cy="609600"/>
          </a:xfrm>
          <a:noFill/>
          <a:ln/>
        </p:spPr>
        <p:txBody>
          <a:bodyPr>
            <a:normAutofit fontScale="90000"/>
          </a:bodyPr>
          <a:lstStyle/>
          <a:p>
            <a:r>
              <a:rPr lang="en-US"/>
              <a:t>Cleavage and Blastula Formation</a:t>
            </a:r>
            <a:endParaRPr lang="en-US" b="0"/>
          </a:p>
        </p:txBody>
      </p:sp>
      <p:sp>
        <p:nvSpPr>
          <p:cNvPr id="1062922" name="Text Box 10"/>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062925" name="Rectangle 13"/>
          <p:cNvSpPr>
            <a:spLocks noChangeArrowheads="1"/>
          </p:cNvSpPr>
          <p:nvPr/>
        </p:nvSpPr>
        <p:spPr bwMode="auto">
          <a:xfrm>
            <a:off x="1219200" y="1676400"/>
            <a:ext cx="7315200" cy="1006475"/>
          </a:xfrm>
          <a:prstGeom prst="rect">
            <a:avLst/>
          </a:prstGeom>
          <a:noFill/>
          <a:ln w="12700">
            <a:noFill/>
            <a:miter lim="800000"/>
            <a:headEnd/>
            <a:tailEnd/>
          </a:ln>
          <a:effectLst/>
        </p:spPr>
        <p:txBody>
          <a:bodyPr>
            <a:spAutoFit/>
          </a:bodyPr>
          <a:lstStyle/>
          <a:p>
            <a:pPr algn="l"/>
            <a:endParaRPr lang="en-US" sz="2000" b="1">
              <a:solidFill>
                <a:schemeClr val="bg1"/>
              </a:solidFill>
            </a:endParaRPr>
          </a:p>
          <a:p>
            <a:pPr algn="l"/>
            <a:endParaRPr lang="en-US" sz="2000" b="1">
              <a:solidFill>
                <a:schemeClr val="bg1"/>
              </a:solidFill>
            </a:endParaRPr>
          </a:p>
          <a:p>
            <a:pPr algn="l"/>
            <a:r>
              <a:rPr lang="en-US" sz="2000" b="1">
                <a:solidFill>
                  <a:schemeClr val="bg1"/>
                </a:solidFill>
              </a:rPr>
              <a:t>Click below to watch the Visual Concept.</a:t>
            </a:r>
          </a:p>
        </p:txBody>
      </p:sp>
      <p:pic>
        <p:nvPicPr>
          <p:cNvPr id="1062926" name="Picture 14"/>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062927" name="Rectangle 15"/>
          <p:cNvSpPr>
            <a:spLocks noChangeArrowheads="1"/>
          </p:cNvSpPr>
          <p:nvPr/>
        </p:nvSpPr>
        <p:spPr bwMode="auto">
          <a:xfrm>
            <a:off x="2676525" y="3379788"/>
            <a:ext cx="3352800" cy="366712"/>
          </a:xfrm>
          <a:prstGeom prst="rect">
            <a:avLst/>
          </a:prstGeom>
          <a:noFill/>
          <a:ln w="12700">
            <a:noFill/>
            <a:miter lim="800000"/>
            <a:headEnd/>
            <a:tailEnd/>
          </a:ln>
          <a:effectLst/>
        </p:spPr>
        <p:txBody>
          <a:bodyPr>
            <a:spAutoFit/>
          </a:bodyPr>
          <a:lstStyle/>
          <a:p>
            <a:r>
              <a:rPr lang="en-US" sz="1800" b="1">
                <a:solidFill>
                  <a:srgbClr val="000099"/>
                </a:solidFill>
              </a:rPr>
              <a:t>Visual Concept</a:t>
            </a:r>
          </a:p>
        </p:txBody>
      </p:sp>
      <p:sp>
        <p:nvSpPr>
          <p:cNvPr id="1062929" name="Rectangle 17">
            <a:hlinkClick r:id="rId5"/>
          </p:cNvPr>
          <p:cNvSpPr>
            <a:spLocks noChangeArrowheads="1"/>
          </p:cNvSpPr>
          <p:nvPr/>
        </p:nvSpPr>
        <p:spPr bwMode="auto">
          <a:xfrm>
            <a:off x="2495550" y="3200400"/>
            <a:ext cx="3676650" cy="806450"/>
          </a:xfrm>
          <a:prstGeom prst="rect">
            <a:avLst/>
          </a:prstGeom>
          <a:noFill/>
          <a:ln w="12700">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30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22307"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12230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22309" name="Rectangle 5"/>
          <p:cNvSpPr>
            <a:spLocks noGrp="1" noChangeArrowheads="1"/>
          </p:cNvSpPr>
          <p:nvPr>
            <p:ph type="title"/>
          </p:nvPr>
        </p:nvSpPr>
        <p:spPr>
          <a:xfrm>
            <a:off x="685800" y="1066800"/>
            <a:ext cx="8001000" cy="609600"/>
          </a:xfrm>
          <a:noFill/>
          <a:ln/>
        </p:spPr>
        <p:txBody>
          <a:bodyPr>
            <a:normAutofit fontScale="90000"/>
          </a:bodyPr>
          <a:lstStyle/>
          <a:p>
            <a:r>
              <a:rPr lang="en-US"/>
              <a:t>Fertilization and Early Development, </a:t>
            </a:r>
            <a:r>
              <a:rPr lang="en-US" b="0" i="1"/>
              <a:t>continued</a:t>
            </a:r>
            <a:endParaRPr lang="en-US" b="0"/>
          </a:p>
        </p:txBody>
      </p:sp>
      <p:sp>
        <p:nvSpPr>
          <p:cNvPr id="1122310" name="Rectangle 6"/>
          <p:cNvSpPr>
            <a:spLocks noGrp="1" noChangeArrowheads="1"/>
          </p:cNvSpPr>
          <p:nvPr>
            <p:ph idx="1"/>
          </p:nvPr>
        </p:nvSpPr>
        <p:spPr>
          <a:xfrm>
            <a:off x="711200" y="1828800"/>
            <a:ext cx="7772400" cy="4419600"/>
          </a:xfrm>
          <a:noFill/>
          <a:ln/>
        </p:spPr>
        <p:txBody>
          <a:bodyPr/>
          <a:lstStyle/>
          <a:p>
            <a:pPr>
              <a:spcBef>
                <a:spcPct val="0"/>
              </a:spcBef>
              <a:buSzTx/>
              <a:buFontTx/>
              <a:buNone/>
            </a:pPr>
            <a:r>
              <a:rPr lang="en-US" sz="1900" b="1" dirty="0" err="1"/>
              <a:t>Gastrulation</a:t>
            </a:r>
            <a:r>
              <a:rPr lang="en-US" sz="1900" b="1" dirty="0"/>
              <a:t> and Organogenesis</a:t>
            </a:r>
            <a:endParaRPr lang="en-US" sz="1900" dirty="0">
              <a:solidFill>
                <a:schemeClr val="bg1"/>
              </a:solidFill>
            </a:endParaRPr>
          </a:p>
          <a:p>
            <a:pPr>
              <a:spcBef>
                <a:spcPct val="0"/>
              </a:spcBef>
              <a:buSzTx/>
            </a:pPr>
            <a:endParaRPr lang="en-US" sz="1900" b="1" dirty="0">
              <a:solidFill>
                <a:schemeClr val="bg1"/>
              </a:solidFill>
            </a:endParaRPr>
          </a:p>
          <a:p>
            <a:r>
              <a:rPr lang="en-US" sz="1900" dirty="0">
                <a:solidFill>
                  <a:schemeClr val="bg1"/>
                </a:solidFill>
              </a:rPr>
              <a:t>In </a:t>
            </a:r>
            <a:r>
              <a:rPr lang="en-US" sz="1900" b="1" dirty="0" err="1"/>
              <a:t>gastrulation</a:t>
            </a:r>
            <a:r>
              <a:rPr lang="en-US" sz="1900" b="1" dirty="0"/>
              <a:t>,</a:t>
            </a:r>
            <a:r>
              <a:rPr lang="en-US" sz="1900" dirty="0">
                <a:solidFill>
                  <a:schemeClr val="bg1"/>
                </a:solidFill>
              </a:rPr>
              <a:t> the blastula folds inward upon itself and transforms into a multilayered embryo called the </a:t>
            </a:r>
            <a:r>
              <a:rPr lang="en-US" sz="1900" b="1" dirty="0"/>
              <a:t>gastrula.</a:t>
            </a:r>
          </a:p>
          <a:p>
            <a:r>
              <a:rPr lang="en-US" sz="1900" dirty="0">
                <a:solidFill>
                  <a:schemeClr val="bg1"/>
                </a:solidFill>
              </a:rPr>
              <a:t>As the folding continues, the embryo enlarges, and the </a:t>
            </a:r>
            <a:r>
              <a:rPr lang="en-US" sz="1900" b="1" dirty="0" smtClean="0"/>
              <a:t>_______________,</a:t>
            </a:r>
            <a:r>
              <a:rPr lang="en-US" sz="1900" dirty="0" smtClean="0">
                <a:solidFill>
                  <a:schemeClr val="bg1"/>
                </a:solidFill>
              </a:rPr>
              <a:t> </a:t>
            </a:r>
            <a:r>
              <a:rPr lang="en-US" sz="1900" dirty="0">
                <a:solidFill>
                  <a:schemeClr val="bg1"/>
                </a:solidFill>
              </a:rPr>
              <a:t>or primitive gut, develops.</a:t>
            </a:r>
          </a:p>
          <a:p>
            <a:pPr lvl="1"/>
            <a:r>
              <a:rPr lang="en-US" sz="1900" dirty="0">
                <a:solidFill>
                  <a:schemeClr val="bg1"/>
                </a:solidFill>
              </a:rPr>
              <a:t>The open end of the archenteron is the </a:t>
            </a:r>
            <a:r>
              <a:rPr lang="en-US" sz="1900" b="1" dirty="0" err="1"/>
              <a:t>blastopore</a:t>
            </a:r>
            <a:r>
              <a:rPr lang="en-US" sz="1900" b="1" dirty="0"/>
              <a:t>.</a:t>
            </a:r>
          </a:p>
          <a:p>
            <a:r>
              <a:rPr lang="en-US" sz="1900" dirty="0">
                <a:solidFill>
                  <a:schemeClr val="bg1"/>
                </a:solidFill>
              </a:rPr>
              <a:t>The outer germ layer is the </a:t>
            </a:r>
            <a:r>
              <a:rPr lang="en-US" sz="1900" b="1" dirty="0" smtClean="0"/>
              <a:t>______________.</a:t>
            </a:r>
            <a:r>
              <a:rPr lang="en-US" sz="1900" dirty="0" smtClean="0">
                <a:solidFill>
                  <a:schemeClr val="bg1"/>
                </a:solidFill>
              </a:rPr>
              <a:t> </a:t>
            </a:r>
            <a:endParaRPr lang="en-US" sz="1900" dirty="0">
              <a:solidFill>
                <a:schemeClr val="bg1"/>
              </a:solidFill>
            </a:endParaRPr>
          </a:p>
          <a:p>
            <a:r>
              <a:rPr lang="en-US" sz="1900" dirty="0">
                <a:solidFill>
                  <a:schemeClr val="bg1"/>
                </a:solidFill>
              </a:rPr>
              <a:t>The inner germ layer is the </a:t>
            </a:r>
            <a:r>
              <a:rPr lang="en-US" sz="1900" b="1" dirty="0" smtClean="0"/>
              <a:t>_______________.</a:t>
            </a:r>
            <a:r>
              <a:rPr lang="en-US" sz="1900" dirty="0" smtClean="0">
                <a:solidFill>
                  <a:schemeClr val="bg1"/>
                </a:solidFill>
              </a:rPr>
              <a:t> </a:t>
            </a:r>
            <a:endParaRPr lang="en-US" sz="1900" dirty="0">
              <a:solidFill>
                <a:schemeClr val="bg1"/>
              </a:solidFill>
            </a:endParaRPr>
          </a:p>
          <a:p>
            <a:r>
              <a:rPr lang="en-US" sz="1900" dirty="0">
                <a:solidFill>
                  <a:schemeClr val="bg1"/>
                </a:solidFill>
              </a:rPr>
              <a:t>In most phyla, a third layer, </a:t>
            </a:r>
            <a:r>
              <a:rPr lang="en-US" sz="1900" b="1" dirty="0"/>
              <a:t>the </a:t>
            </a:r>
            <a:r>
              <a:rPr lang="en-US" sz="1900" b="1" dirty="0" smtClean="0"/>
              <a:t>__________________,</a:t>
            </a:r>
            <a:r>
              <a:rPr lang="en-US" sz="1900" dirty="0" smtClean="0">
                <a:solidFill>
                  <a:schemeClr val="bg1"/>
                </a:solidFill>
              </a:rPr>
              <a:t> </a:t>
            </a:r>
            <a:r>
              <a:rPr lang="en-US" sz="1900" dirty="0">
                <a:solidFill>
                  <a:schemeClr val="bg1"/>
                </a:solidFill>
              </a:rPr>
              <a:t>forms between the endoderm and the ectoderm.</a:t>
            </a:r>
          </a:p>
          <a:p>
            <a:r>
              <a:rPr lang="en-US" sz="1900" dirty="0">
                <a:solidFill>
                  <a:schemeClr val="bg1"/>
                </a:solidFill>
              </a:rPr>
              <a:t>Each of the germ layers develops into certain organs in a </a:t>
            </a:r>
            <a:br>
              <a:rPr lang="en-US" sz="1900" dirty="0">
                <a:solidFill>
                  <a:schemeClr val="bg1"/>
                </a:solidFill>
              </a:rPr>
            </a:br>
            <a:r>
              <a:rPr lang="en-US" sz="1900" dirty="0">
                <a:solidFill>
                  <a:schemeClr val="bg1"/>
                </a:solidFill>
              </a:rPr>
              <a:t>process called </a:t>
            </a:r>
            <a:r>
              <a:rPr lang="en-US" sz="1900" b="1" dirty="0">
                <a:solidFill>
                  <a:schemeClr val="bg1"/>
                </a:solidFill>
              </a:rPr>
              <a:t>organogenesis</a:t>
            </a:r>
            <a:r>
              <a:rPr lang="en-US" sz="1900"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2310">
                                            <p:txEl>
                                              <p:pRg st="0" end="0"/>
                                            </p:txEl>
                                          </p:spTgt>
                                        </p:tgtEl>
                                        <p:attrNameLst>
                                          <p:attrName>style.visibility</p:attrName>
                                        </p:attrNameLst>
                                      </p:cBhvr>
                                      <p:to>
                                        <p:strVal val="visible"/>
                                      </p:to>
                                    </p:set>
                                    <p:animEffect transition="in" filter="wipe(left)">
                                      <p:cBhvr>
                                        <p:cTn id="7" dur="500"/>
                                        <p:tgtEl>
                                          <p:spTgt spid="1122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2310">
                                            <p:txEl>
                                              <p:pRg st="2" end="2"/>
                                            </p:txEl>
                                          </p:spTgt>
                                        </p:tgtEl>
                                        <p:attrNameLst>
                                          <p:attrName>style.visibility</p:attrName>
                                        </p:attrNameLst>
                                      </p:cBhvr>
                                      <p:to>
                                        <p:strVal val="visible"/>
                                      </p:to>
                                    </p:set>
                                    <p:animEffect transition="in" filter="wipe(left)">
                                      <p:cBhvr>
                                        <p:cTn id="12" dur="500"/>
                                        <p:tgtEl>
                                          <p:spTgt spid="11223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2310">
                                            <p:txEl>
                                              <p:pRg st="3" end="3"/>
                                            </p:txEl>
                                          </p:spTgt>
                                        </p:tgtEl>
                                        <p:attrNameLst>
                                          <p:attrName>style.visibility</p:attrName>
                                        </p:attrNameLst>
                                      </p:cBhvr>
                                      <p:to>
                                        <p:strVal val="visible"/>
                                      </p:to>
                                    </p:set>
                                    <p:animEffect transition="in" filter="wipe(left)">
                                      <p:cBhvr>
                                        <p:cTn id="17" dur="500"/>
                                        <p:tgtEl>
                                          <p:spTgt spid="1122310">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22310">
                                            <p:txEl>
                                              <p:pRg st="4" end="4"/>
                                            </p:txEl>
                                          </p:spTgt>
                                        </p:tgtEl>
                                        <p:attrNameLst>
                                          <p:attrName>style.visibility</p:attrName>
                                        </p:attrNameLst>
                                      </p:cBhvr>
                                      <p:to>
                                        <p:strVal val="visible"/>
                                      </p:to>
                                    </p:set>
                                    <p:animEffect transition="in" filter="wipe(left)">
                                      <p:cBhvr>
                                        <p:cTn id="20" dur="500"/>
                                        <p:tgtEl>
                                          <p:spTgt spid="112231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2310">
                                            <p:txEl>
                                              <p:pRg st="5" end="5"/>
                                            </p:txEl>
                                          </p:spTgt>
                                        </p:tgtEl>
                                        <p:attrNameLst>
                                          <p:attrName>style.visibility</p:attrName>
                                        </p:attrNameLst>
                                      </p:cBhvr>
                                      <p:to>
                                        <p:strVal val="visible"/>
                                      </p:to>
                                    </p:set>
                                    <p:animEffect transition="in" filter="wipe(left)">
                                      <p:cBhvr>
                                        <p:cTn id="25" dur="500"/>
                                        <p:tgtEl>
                                          <p:spTgt spid="112231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22310">
                                            <p:txEl>
                                              <p:pRg st="6" end="6"/>
                                            </p:txEl>
                                          </p:spTgt>
                                        </p:tgtEl>
                                        <p:attrNameLst>
                                          <p:attrName>style.visibility</p:attrName>
                                        </p:attrNameLst>
                                      </p:cBhvr>
                                      <p:to>
                                        <p:strVal val="visible"/>
                                      </p:to>
                                    </p:set>
                                    <p:animEffect transition="in" filter="wipe(left)">
                                      <p:cBhvr>
                                        <p:cTn id="30" dur="500"/>
                                        <p:tgtEl>
                                          <p:spTgt spid="112231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22310">
                                            <p:txEl>
                                              <p:pRg st="7" end="7"/>
                                            </p:txEl>
                                          </p:spTgt>
                                        </p:tgtEl>
                                        <p:attrNameLst>
                                          <p:attrName>style.visibility</p:attrName>
                                        </p:attrNameLst>
                                      </p:cBhvr>
                                      <p:to>
                                        <p:strVal val="visible"/>
                                      </p:to>
                                    </p:set>
                                    <p:animEffect transition="in" filter="wipe(left)">
                                      <p:cBhvr>
                                        <p:cTn id="35" dur="500"/>
                                        <p:tgtEl>
                                          <p:spTgt spid="1122310">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22310">
                                            <p:txEl>
                                              <p:pRg st="8" end="8"/>
                                            </p:txEl>
                                          </p:spTgt>
                                        </p:tgtEl>
                                        <p:attrNameLst>
                                          <p:attrName>style.visibility</p:attrName>
                                        </p:attrNameLst>
                                      </p:cBhvr>
                                      <p:to>
                                        <p:strVal val="visible"/>
                                      </p:to>
                                    </p:set>
                                    <p:animEffect transition="in" filter="wipe(left)">
                                      <p:cBhvr>
                                        <p:cTn id="40" dur="500"/>
                                        <p:tgtEl>
                                          <p:spTgt spid="1122310">
                                            <p:txEl>
                                              <p:pRg st="8" end="8"/>
                                            </p:txEl>
                                          </p:spTgt>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1122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1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821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18211"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118212"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18213" name="Rectangle 5"/>
          <p:cNvSpPr>
            <a:spLocks noGrp="1" noChangeArrowheads="1"/>
          </p:cNvSpPr>
          <p:nvPr>
            <p:ph type="title"/>
          </p:nvPr>
        </p:nvSpPr>
        <p:spPr>
          <a:noFill/>
          <a:ln/>
        </p:spPr>
        <p:txBody>
          <a:bodyPr/>
          <a:lstStyle/>
          <a:p>
            <a:r>
              <a:rPr lang="en-US"/>
              <a:t>Patterns of Development</a:t>
            </a:r>
            <a:endParaRPr lang="en-US" b="0"/>
          </a:p>
        </p:txBody>
      </p:sp>
      <p:sp>
        <p:nvSpPr>
          <p:cNvPr id="1118214" name="Rectangle 6"/>
          <p:cNvSpPr>
            <a:spLocks noGrp="1" noChangeArrowheads="1"/>
          </p:cNvSpPr>
          <p:nvPr>
            <p:ph idx="1"/>
          </p:nvPr>
        </p:nvSpPr>
        <p:spPr>
          <a:noFill/>
          <a:ln/>
        </p:spPr>
        <p:txBody>
          <a:bodyPr>
            <a:normAutofit lnSpcReduction="10000"/>
          </a:bodyPr>
          <a:lstStyle/>
          <a:p>
            <a:pPr>
              <a:spcBef>
                <a:spcPct val="0"/>
              </a:spcBef>
              <a:buSzTx/>
            </a:pPr>
            <a:r>
              <a:rPr lang="en-US" dirty="0">
                <a:solidFill>
                  <a:schemeClr val="bg1"/>
                </a:solidFill>
              </a:rPr>
              <a:t>The distinct patterns of development in different animal phyla are clues to their </a:t>
            </a:r>
            <a:r>
              <a:rPr lang="en-US" dirty="0" err="1">
                <a:solidFill>
                  <a:schemeClr val="bg1"/>
                </a:solidFill>
              </a:rPr>
              <a:t>phylogenetic</a:t>
            </a:r>
            <a:r>
              <a:rPr lang="en-US" dirty="0">
                <a:solidFill>
                  <a:schemeClr val="bg1"/>
                </a:solidFill>
              </a:rPr>
              <a:t> history.</a:t>
            </a:r>
          </a:p>
          <a:p>
            <a:pPr>
              <a:spcBef>
                <a:spcPct val="0"/>
              </a:spcBef>
              <a:buSzTx/>
              <a:buFontTx/>
              <a:buNone/>
            </a:pPr>
            <a:endParaRPr lang="en-US" b="1" dirty="0"/>
          </a:p>
          <a:p>
            <a:pPr>
              <a:spcBef>
                <a:spcPct val="0"/>
              </a:spcBef>
              <a:buSzTx/>
              <a:buFontTx/>
              <a:buNone/>
            </a:pPr>
            <a:r>
              <a:rPr lang="en-US" b="1" dirty="0"/>
              <a:t>Types of Body Cavities</a:t>
            </a:r>
            <a:endParaRPr lang="en-US" dirty="0">
              <a:solidFill>
                <a:schemeClr val="bg1"/>
              </a:solidFill>
            </a:endParaRPr>
          </a:p>
          <a:p>
            <a:pPr>
              <a:spcBef>
                <a:spcPct val="0"/>
              </a:spcBef>
              <a:buSzTx/>
            </a:pPr>
            <a:r>
              <a:rPr lang="en-US" b="1" dirty="0" smtClean="0"/>
              <a:t>_______________</a:t>
            </a:r>
            <a:r>
              <a:rPr lang="en-US" dirty="0" smtClean="0"/>
              <a:t> </a:t>
            </a:r>
            <a:r>
              <a:rPr lang="en-US" dirty="0">
                <a:solidFill>
                  <a:schemeClr val="bg1"/>
                </a:solidFill>
              </a:rPr>
              <a:t>do not have a body cavity.</a:t>
            </a:r>
          </a:p>
          <a:p>
            <a:pPr>
              <a:spcBef>
                <a:spcPct val="0"/>
              </a:spcBef>
              <a:buSzTx/>
            </a:pPr>
            <a:r>
              <a:rPr lang="en-US" dirty="0">
                <a:solidFill>
                  <a:schemeClr val="bg1"/>
                </a:solidFill>
              </a:rPr>
              <a:t>A cavity that is not completely lined by mesoderm is called </a:t>
            </a:r>
            <a:r>
              <a:rPr lang="en-US" dirty="0" smtClean="0">
                <a:solidFill>
                  <a:schemeClr val="bg1"/>
                </a:solidFill>
              </a:rPr>
              <a:t>a__________________</a:t>
            </a:r>
            <a:r>
              <a:rPr lang="en-US" dirty="0" smtClean="0"/>
              <a:t>.</a:t>
            </a:r>
            <a:endParaRPr lang="en-US" dirty="0"/>
          </a:p>
          <a:p>
            <a:pPr>
              <a:spcBef>
                <a:spcPct val="0"/>
              </a:spcBef>
              <a:buSzTx/>
            </a:pPr>
            <a:r>
              <a:rPr lang="en-US" dirty="0">
                <a:solidFill>
                  <a:schemeClr val="bg1"/>
                </a:solidFill>
              </a:rPr>
              <a:t>In </a:t>
            </a:r>
            <a:r>
              <a:rPr lang="en-US" b="1" dirty="0" smtClean="0"/>
              <a:t>_________________</a:t>
            </a:r>
            <a:r>
              <a:rPr lang="en-US" dirty="0" smtClean="0"/>
              <a:t>, </a:t>
            </a:r>
            <a:r>
              <a:rPr lang="en-US" dirty="0">
                <a:solidFill>
                  <a:schemeClr val="bg1"/>
                </a:solidFill>
              </a:rPr>
              <a:t>mesoderm lines the body cavity, supports the endodermic gut, and forms the attachment for the organs in the </a:t>
            </a:r>
            <a:r>
              <a:rPr lang="en-US" dirty="0" err="1">
                <a:solidFill>
                  <a:schemeClr val="bg1"/>
                </a:solidFill>
              </a:rPr>
              <a:t>coelom</a:t>
            </a:r>
            <a:r>
              <a:rPr lang="en-US"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8214">
                                            <p:txEl>
                                              <p:pRg st="0" end="0"/>
                                            </p:txEl>
                                          </p:spTgt>
                                        </p:tgtEl>
                                        <p:attrNameLst>
                                          <p:attrName>style.visibility</p:attrName>
                                        </p:attrNameLst>
                                      </p:cBhvr>
                                      <p:to>
                                        <p:strVal val="visible"/>
                                      </p:to>
                                    </p:set>
                                    <p:animEffect transition="in" filter="wipe(left)">
                                      <p:cBhvr>
                                        <p:cTn id="7" dur="500"/>
                                        <p:tgtEl>
                                          <p:spTgt spid="1118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8214">
                                            <p:txEl>
                                              <p:pRg st="2" end="2"/>
                                            </p:txEl>
                                          </p:spTgt>
                                        </p:tgtEl>
                                        <p:attrNameLst>
                                          <p:attrName>style.visibility</p:attrName>
                                        </p:attrNameLst>
                                      </p:cBhvr>
                                      <p:to>
                                        <p:strVal val="visible"/>
                                      </p:to>
                                    </p:set>
                                    <p:animEffect transition="in" filter="wipe(left)">
                                      <p:cBhvr>
                                        <p:cTn id="12" dur="500"/>
                                        <p:tgtEl>
                                          <p:spTgt spid="11182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8214">
                                            <p:txEl>
                                              <p:pRg st="3" end="3"/>
                                            </p:txEl>
                                          </p:spTgt>
                                        </p:tgtEl>
                                        <p:attrNameLst>
                                          <p:attrName>style.visibility</p:attrName>
                                        </p:attrNameLst>
                                      </p:cBhvr>
                                      <p:to>
                                        <p:strVal val="visible"/>
                                      </p:to>
                                    </p:set>
                                    <p:animEffect transition="in" filter="wipe(left)">
                                      <p:cBhvr>
                                        <p:cTn id="17" dur="500"/>
                                        <p:tgtEl>
                                          <p:spTgt spid="11182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8214">
                                            <p:txEl>
                                              <p:pRg st="4" end="4"/>
                                            </p:txEl>
                                          </p:spTgt>
                                        </p:tgtEl>
                                        <p:attrNameLst>
                                          <p:attrName>style.visibility</p:attrName>
                                        </p:attrNameLst>
                                      </p:cBhvr>
                                      <p:to>
                                        <p:strVal val="visible"/>
                                      </p:to>
                                    </p:set>
                                    <p:animEffect transition="in" filter="wipe(left)">
                                      <p:cBhvr>
                                        <p:cTn id="22" dur="500"/>
                                        <p:tgtEl>
                                          <p:spTgt spid="11182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8214">
                                            <p:txEl>
                                              <p:pRg st="5" end="5"/>
                                            </p:txEl>
                                          </p:spTgt>
                                        </p:tgtEl>
                                        <p:attrNameLst>
                                          <p:attrName>style.visibility</p:attrName>
                                        </p:attrNameLst>
                                      </p:cBhvr>
                                      <p:to>
                                        <p:strVal val="visible"/>
                                      </p:to>
                                    </p:set>
                                    <p:animEffect transition="in" filter="wipe(left)">
                                      <p:cBhvr>
                                        <p:cTn id="27" dur="500"/>
                                        <p:tgtEl>
                                          <p:spTgt spid="1118214">
                                            <p:txEl>
                                              <p:pRg st="5" end="5"/>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1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2194"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32195" name="Rectangle 3"/>
          <p:cNvSpPr>
            <a:spLocks noGrp="1" noChangeArrowheads="1"/>
          </p:cNvSpPr>
          <p:nvPr>
            <p:ph type="title"/>
          </p:nvPr>
        </p:nvSpPr>
        <p:spPr>
          <a:xfrm>
            <a:off x="685800" y="1066800"/>
            <a:ext cx="7848600" cy="609600"/>
          </a:xfrm>
          <a:noFill/>
          <a:ln/>
        </p:spPr>
        <p:txBody>
          <a:bodyPr>
            <a:normAutofit fontScale="90000"/>
          </a:bodyPr>
          <a:lstStyle/>
          <a:p>
            <a:r>
              <a:rPr lang="en-US">
                <a:solidFill>
                  <a:schemeClr val="tx1"/>
                </a:solidFill>
              </a:rPr>
              <a:t>Three Body Plans of Symmetrical Animals</a:t>
            </a:r>
            <a:endParaRPr lang="en-US"/>
          </a:p>
        </p:txBody>
      </p:sp>
      <p:sp>
        <p:nvSpPr>
          <p:cNvPr id="1032196" name="Text Box 4"/>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pic>
        <p:nvPicPr>
          <p:cNvPr id="1032197" name="Picture 5" descr="Pages-from-MdBio06TT_V2-9"/>
          <p:cNvPicPr>
            <a:picLocks noChangeAspect="1" noChangeArrowheads="1"/>
          </p:cNvPicPr>
          <p:nvPr/>
        </p:nvPicPr>
        <p:blipFill>
          <a:blip r:embed="rId4"/>
          <a:srcRect/>
          <a:stretch>
            <a:fillRect/>
          </a:stretch>
        </p:blipFill>
        <p:spPr bwMode="auto">
          <a:xfrm>
            <a:off x="638175" y="1762125"/>
            <a:ext cx="8048625" cy="4181475"/>
          </a:xfrm>
          <a:prstGeom prst="rect">
            <a:avLst/>
          </a:prstGeom>
          <a:noFill/>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0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26403"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126404"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26405" name="Rectangle 5"/>
          <p:cNvSpPr>
            <a:spLocks noGrp="1" noChangeArrowheads="1"/>
          </p:cNvSpPr>
          <p:nvPr>
            <p:ph type="title"/>
          </p:nvPr>
        </p:nvSpPr>
        <p:spPr>
          <a:xfrm>
            <a:off x="685800" y="1066800"/>
            <a:ext cx="7797800" cy="609600"/>
          </a:xfrm>
          <a:noFill/>
          <a:ln/>
        </p:spPr>
        <p:txBody>
          <a:bodyPr>
            <a:normAutofit fontScale="90000"/>
          </a:bodyPr>
          <a:lstStyle/>
          <a:p>
            <a:r>
              <a:rPr lang="en-US"/>
              <a:t>Patterns of Development, </a:t>
            </a:r>
            <a:r>
              <a:rPr lang="en-US" b="0" i="1"/>
              <a:t>continued</a:t>
            </a:r>
            <a:endParaRPr lang="en-US" b="0"/>
          </a:p>
        </p:txBody>
      </p:sp>
      <p:sp>
        <p:nvSpPr>
          <p:cNvPr id="1126406" name="Rectangle 6"/>
          <p:cNvSpPr>
            <a:spLocks noGrp="1" noChangeArrowheads="1"/>
          </p:cNvSpPr>
          <p:nvPr>
            <p:ph idx="1"/>
          </p:nvPr>
        </p:nvSpPr>
        <p:spPr>
          <a:noFill/>
          <a:ln/>
        </p:spPr>
        <p:txBody>
          <a:bodyPr/>
          <a:lstStyle/>
          <a:p>
            <a:pPr>
              <a:spcBef>
                <a:spcPct val="0"/>
              </a:spcBef>
              <a:buSzTx/>
              <a:buFontTx/>
              <a:buNone/>
            </a:pPr>
            <a:r>
              <a:rPr lang="en-US" sz="2000" b="1"/>
              <a:t>Cleavage and Blastopore Fate</a:t>
            </a:r>
            <a:endParaRPr lang="en-US" sz="2000">
              <a:solidFill>
                <a:schemeClr val="bg1"/>
              </a:solidFill>
            </a:endParaRPr>
          </a:p>
          <a:p>
            <a:pPr>
              <a:spcBef>
                <a:spcPct val="0"/>
              </a:spcBef>
              <a:buSzTx/>
            </a:pPr>
            <a:r>
              <a:rPr lang="en-US" sz="2000">
                <a:solidFill>
                  <a:schemeClr val="bg1"/>
                </a:solidFill>
              </a:rPr>
              <a:t>There are two distinct patterns of development in coelomates:</a:t>
            </a:r>
          </a:p>
          <a:p>
            <a:pPr lvl="1"/>
            <a:r>
              <a:rPr lang="en-US" sz="2000">
                <a:solidFill>
                  <a:schemeClr val="bg1"/>
                </a:solidFill>
              </a:rPr>
              <a:t>In </a:t>
            </a:r>
            <a:r>
              <a:rPr lang="en-US" sz="2000" b="1"/>
              <a:t>protostomes</a:t>
            </a:r>
            <a:r>
              <a:rPr lang="en-US" sz="2000"/>
              <a:t>,</a:t>
            </a:r>
            <a:r>
              <a:rPr lang="en-US" sz="2000">
                <a:solidFill>
                  <a:schemeClr val="bg1"/>
                </a:solidFill>
              </a:rPr>
              <a:t> the blastopore develops into a mouth, and a second opening forms at the other end of the archenteron, forming an anus.</a:t>
            </a:r>
          </a:p>
          <a:p>
            <a:pPr lvl="2"/>
            <a:r>
              <a:rPr lang="en-US" sz="2000">
                <a:solidFill>
                  <a:schemeClr val="bg1"/>
                </a:solidFill>
              </a:rPr>
              <a:t>Many protostomes undergo spiral cleavage.</a:t>
            </a:r>
          </a:p>
          <a:p>
            <a:pPr lvl="2"/>
            <a:r>
              <a:rPr lang="en-US" sz="2000">
                <a:solidFill>
                  <a:schemeClr val="bg1"/>
                </a:solidFill>
              </a:rPr>
              <a:t>Protostomes have determinate cleavage. </a:t>
            </a:r>
          </a:p>
          <a:p>
            <a:pPr lvl="1"/>
            <a:r>
              <a:rPr lang="en-US" sz="2000">
                <a:solidFill>
                  <a:schemeClr val="bg1"/>
                </a:solidFill>
              </a:rPr>
              <a:t>In </a:t>
            </a:r>
            <a:r>
              <a:rPr lang="en-US" sz="2000" b="1"/>
              <a:t>deuterostomes</a:t>
            </a:r>
            <a:r>
              <a:rPr lang="en-US" sz="2000"/>
              <a:t>,</a:t>
            </a:r>
            <a:r>
              <a:rPr lang="en-US" sz="2000">
                <a:solidFill>
                  <a:schemeClr val="bg1"/>
                </a:solidFill>
              </a:rPr>
              <a:t> the blastopore develops into an anus, and a second opening at the other end of the archenteron becomes the mouth.</a:t>
            </a:r>
          </a:p>
          <a:p>
            <a:pPr lvl="2"/>
            <a:r>
              <a:rPr lang="en-US" sz="2000">
                <a:solidFill>
                  <a:schemeClr val="bg1"/>
                </a:solidFill>
              </a:rPr>
              <a:t>Most deuterostomes undergo radial cleavage.</a:t>
            </a:r>
          </a:p>
          <a:p>
            <a:pPr lvl="2"/>
            <a:r>
              <a:rPr lang="en-US" sz="2000">
                <a:solidFill>
                  <a:schemeClr val="bg1"/>
                </a:solidFill>
              </a:rPr>
              <a:t>Deuterostomes have indeterminate cleavage.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406">
                                            <p:txEl>
                                              <p:pRg st="0" end="0"/>
                                            </p:txEl>
                                          </p:spTgt>
                                        </p:tgtEl>
                                        <p:attrNameLst>
                                          <p:attrName>style.visibility</p:attrName>
                                        </p:attrNameLst>
                                      </p:cBhvr>
                                      <p:to>
                                        <p:strVal val="visible"/>
                                      </p:to>
                                    </p:set>
                                    <p:animEffect transition="in" filter="wipe(left)">
                                      <p:cBhvr>
                                        <p:cTn id="7" dur="500"/>
                                        <p:tgtEl>
                                          <p:spTgt spid="1126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06">
                                            <p:txEl>
                                              <p:pRg st="1" end="1"/>
                                            </p:txEl>
                                          </p:spTgt>
                                        </p:tgtEl>
                                        <p:attrNameLst>
                                          <p:attrName>style.visibility</p:attrName>
                                        </p:attrNameLst>
                                      </p:cBhvr>
                                      <p:to>
                                        <p:strVal val="visible"/>
                                      </p:to>
                                    </p:set>
                                    <p:animEffect transition="in" filter="wipe(left)">
                                      <p:cBhvr>
                                        <p:cTn id="12" dur="500"/>
                                        <p:tgtEl>
                                          <p:spTgt spid="112640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6406">
                                            <p:txEl>
                                              <p:pRg st="2" end="2"/>
                                            </p:txEl>
                                          </p:spTgt>
                                        </p:tgtEl>
                                        <p:attrNameLst>
                                          <p:attrName>style.visibility</p:attrName>
                                        </p:attrNameLst>
                                      </p:cBhvr>
                                      <p:to>
                                        <p:strVal val="visible"/>
                                      </p:to>
                                    </p:set>
                                    <p:animEffect transition="in" filter="wipe(left)">
                                      <p:cBhvr>
                                        <p:cTn id="15" dur="500"/>
                                        <p:tgtEl>
                                          <p:spTgt spid="112640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6406">
                                            <p:txEl>
                                              <p:pRg st="3" end="3"/>
                                            </p:txEl>
                                          </p:spTgt>
                                        </p:tgtEl>
                                        <p:attrNameLst>
                                          <p:attrName>style.visibility</p:attrName>
                                        </p:attrNameLst>
                                      </p:cBhvr>
                                      <p:to>
                                        <p:strVal val="visible"/>
                                      </p:to>
                                    </p:set>
                                    <p:animEffect transition="in" filter="wipe(left)">
                                      <p:cBhvr>
                                        <p:cTn id="18" dur="500"/>
                                        <p:tgtEl>
                                          <p:spTgt spid="1126406">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406">
                                            <p:txEl>
                                              <p:pRg st="4" end="4"/>
                                            </p:txEl>
                                          </p:spTgt>
                                        </p:tgtEl>
                                        <p:attrNameLst>
                                          <p:attrName>style.visibility</p:attrName>
                                        </p:attrNameLst>
                                      </p:cBhvr>
                                      <p:to>
                                        <p:strVal val="visible"/>
                                      </p:to>
                                    </p:set>
                                    <p:animEffect transition="in" filter="wipe(left)">
                                      <p:cBhvr>
                                        <p:cTn id="21" dur="500"/>
                                        <p:tgtEl>
                                          <p:spTgt spid="1126406">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406">
                                            <p:txEl>
                                              <p:pRg st="5" end="5"/>
                                            </p:txEl>
                                          </p:spTgt>
                                        </p:tgtEl>
                                        <p:attrNameLst>
                                          <p:attrName>style.visibility</p:attrName>
                                        </p:attrNameLst>
                                      </p:cBhvr>
                                      <p:to>
                                        <p:strVal val="visible"/>
                                      </p:to>
                                    </p:set>
                                    <p:animEffect transition="in" filter="wipe(left)">
                                      <p:cBhvr>
                                        <p:cTn id="24" dur="500"/>
                                        <p:tgtEl>
                                          <p:spTgt spid="1126406">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6406">
                                            <p:txEl>
                                              <p:pRg st="6" end="6"/>
                                            </p:txEl>
                                          </p:spTgt>
                                        </p:tgtEl>
                                        <p:attrNameLst>
                                          <p:attrName>style.visibility</p:attrName>
                                        </p:attrNameLst>
                                      </p:cBhvr>
                                      <p:to>
                                        <p:strVal val="visible"/>
                                      </p:to>
                                    </p:set>
                                    <p:animEffect transition="in" filter="wipe(left)">
                                      <p:cBhvr>
                                        <p:cTn id="27" dur="500"/>
                                        <p:tgtEl>
                                          <p:spTgt spid="1126406">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26406">
                                            <p:txEl>
                                              <p:pRg st="7" end="7"/>
                                            </p:txEl>
                                          </p:spTgt>
                                        </p:tgtEl>
                                        <p:attrNameLst>
                                          <p:attrName>style.visibility</p:attrName>
                                        </p:attrNameLst>
                                      </p:cBhvr>
                                      <p:to>
                                        <p:strVal val="visible"/>
                                      </p:to>
                                    </p:set>
                                    <p:animEffect transition="in" filter="wipe(left)">
                                      <p:cBhvr>
                                        <p:cTn id="30" dur="500"/>
                                        <p:tgtEl>
                                          <p:spTgt spid="1126406">
                                            <p:txEl>
                                              <p:pRg st="7" end="7"/>
                                            </p:txEl>
                                          </p:spTgt>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1126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80995" name="Rectangle 3"/>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980997" name="Rectangle 5"/>
          <p:cNvSpPr>
            <a:spLocks noGrp="1" noChangeArrowheads="1"/>
          </p:cNvSpPr>
          <p:nvPr>
            <p:ph type="title"/>
          </p:nvPr>
        </p:nvSpPr>
        <p:spPr>
          <a:xfrm>
            <a:off x="685800" y="990600"/>
            <a:ext cx="7924800" cy="609600"/>
          </a:xfrm>
          <a:noFill/>
          <a:ln/>
        </p:spPr>
        <p:txBody>
          <a:bodyPr>
            <a:normAutofit fontScale="90000"/>
          </a:bodyPr>
          <a:lstStyle/>
          <a:p>
            <a:r>
              <a:rPr lang="en-US" sz="2400">
                <a:solidFill>
                  <a:schemeClr val="tx1"/>
                </a:solidFill>
              </a:rPr>
              <a:t>Evolutionary Relationships in the Animal Kingdom</a:t>
            </a:r>
            <a:endParaRPr lang="en-US" sz="2400"/>
          </a:p>
        </p:txBody>
      </p:sp>
      <p:sp>
        <p:nvSpPr>
          <p:cNvPr id="980998" name="Text Box 6"/>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pic>
        <p:nvPicPr>
          <p:cNvPr id="981001" name="Picture 9" descr="1"/>
          <p:cNvPicPr>
            <a:picLocks noChangeAspect="1" noChangeArrowheads="1"/>
          </p:cNvPicPr>
          <p:nvPr/>
        </p:nvPicPr>
        <p:blipFill>
          <a:blip r:embed="rId4"/>
          <a:srcRect/>
          <a:stretch>
            <a:fillRect/>
          </a:stretch>
        </p:blipFill>
        <p:spPr bwMode="auto">
          <a:xfrm>
            <a:off x="638175" y="1647825"/>
            <a:ext cx="8048625" cy="4448175"/>
          </a:xfrm>
          <a:prstGeom prst="rect">
            <a:avLst/>
          </a:prstGeom>
          <a:noFill/>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2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27427" name="Text Box 3"/>
          <p:cNvSpPr txBox="1">
            <a:spLocks noChangeArrowheads="1"/>
          </p:cNvSpPr>
          <p:nvPr/>
        </p:nvSpPr>
        <p:spPr bwMode="auto">
          <a:xfrm>
            <a:off x="3505200" y="0"/>
            <a:ext cx="4191000" cy="701675"/>
          </a:xfrm>
          <a:prstGeom prst="rect">
            <a:avLst/>
          </a:prstGeom>
          <a:noFill/>
          <a:ln w="12700">
            <a:noFill/>
            <a:miter lim="800000"/>
            <a:headEnd/>
            <a:tailEnd/>
          </a:ln>
          <a:effectLst/>
        </p:spPr>
        <p:txBody>
          <a:bodyPr>
            <a:spAutoFit/>
          </a:bodyPr>
          <a:lstStyle/>
          <a:p>
            <a:pPr algn="l"/>
            <a:r>
              <a:rPr lang="en-US" sz="2000" b="1">
                <a:solidFill>
                  <a:srgbClr val="FFCC00"/>
                </a:solidFill>
              </a:rPr>
              <a:t>Section 3 </a:t>
            </a:r>
            <a:r>
              <a:rPr lang="en-US" sz="2000" b="1">
                <a:solidFill>
                  <a:schemeClr val="bg1"/>
                </a:solidFill>
              </a:rPr>
              <a:t>Fertilization and Development</a:t>
            </a:r>
          </a:p>
        </p:txBody>
      </p:sp>
      <p:sp>
        <p:nvSpPr>
          <p:cNvPr id="112742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27429" name="Rectangle 5"/>
          <p:cNvSpPr>
            <a:spLocks noGrp="1" noChangeArrowheads="1"/>
          </p:cNvSpPr>
          <p:nvPr>
            <p:ph type="title"/>
          </p:nvPr>
        </p:nvSpPr>
        <p:spPr>
          <a:xfrm>
            <a:off x="685800" y="1066800"/>
            <a:ext cx="7797800" cy="609600"/>
          </a:xfrm>
          <a:noFill/>
          <a:ln/>
        </p:spPr>
        <p:txBody>
          <a:bodyPr>
            <a:normAutofit fontScale="90000"/>
          </a:bodyPr>
          <a:lstStyle/>
          <a:p>
            <a:r>
              <a:rPr lang="en-US"/>
              <a:t>Patterns of Development, </a:t>
            </a:r>
            <a:r>
              <a:rPr lang="en-US" b="0" i="1"/>
              <a:t>continued</a:t>
            </a:r>
            <a:endParaRPr lang="en-US" b="0"/>
          </a:p>
        </p:txBody>
      </p:sp>
      <p:sp>
        <p:nvSpPr>
          <p:cNvPr id="1127430" name="Rectangle 6"/>
          <p:cNvSpPr>
            <a:spLocks noGrp="1" noChangeArrowheads="1"/>
          </p:cNvSpPr>
          <p:nvPr>
            <p:ph idx="1"/>
          </p:nvPr>
        </p:nvSpPr>
        <p:spPr>
          <a:noFill/>
          <a:ln/>
        </p:spPr>
        <p:txBody>
          <a:bodyPr/>
          <a:lstStyle/>
          <a:p>
            <a:pPr>
              <a:spcBef>
                <a:spcPct val="0"/>
              </a:spcBef>
              <a:buSzTx/>
              <a:buFontTx/>
              <a:buNone/>
            </a:pPr>
            <a:r>
              <a:rPr lang="en-US" sz="2100" b="1"/>
              <a:t>Coelom Formation</a:t>
            </a:r>
            <a:endParaRPr lang="en-US" sz="2100">
              <a:solidFill>
                <a:schemeClr val="bg1"/>
              </a:solidFill>
            </a:endParaRPr>
          </a:p>
          <a:p>
            <a:pPr>
              <a:spcBef>
                <a:spcPct val="0"/>
              </a:spcBef>
              <a:buSzTx/>
            </a:pPr>
            <a:endParaRPr lang="en-US" sz="2100" b="1">
              <a:solidFill>
                <a:schemeClr val="bg1"/>
              </a:solidFill>
            </a:endParaRPr>
          </a:p>
          <a:p>
            <a:r>
              <a:rPr lang="en-US" sz="2100">
                <a:solidFill>
                  <a:schemeClr val="bg1"/>
                </a:solidFill>
              </a:rPr>
              <a:t>Two patterns of coelom formation occur: </a:t>
            </a:r>
          </a:p>
          <a:p>
            <a:pPr lvl="1"/>
            <a:r>
              <a:rPr lang="en-US" sz="2100">
                <a:solidFill>
                  <a:schemeClr val="bg1"/>
                </a:solidFill>
              </a:rPr>
              <a:t>Protostomes exhibit </a:t>
            </a:r>
            <a:r>
              <a:rPr lang="en-US" sz="2100" b="1"/>
              <a:t>schizocoely</a:t>
            </a:r>
            <a:r>
              <a:rPr lang="en-US" sz="2100"/>
              <a:t>,</a:t>
            </a:r>
            <a:r>
              <a:rPr lang="en-US" sz="2100">
                <a:solidFill>
                  <a:schemeClr val="bg1"/>
                </a:solidFill>
              </a:rPr>
              <a:t> or “split body cavity.” </a:t>
            </a:r>
          </a:p>
          <a:p>
            <a:pPr lvl="1"/>
            <a:r>
              <a:rPr lang="en-US" sz="2100">
                <a:solidFill>
                  <a:schemeClr val="bg1"/>
                </a:solidFill>
              </a:rPr>
              <a:t>Deuterostomes exhibit </a:t>
            </a:r>
            <a:r>
              <a:rPr lang="en-US" sz="2100" b="1"/>
              <a:t>enterocoely</a:t>
            </a:r>
            <a:r>
              <a:rPr lang="en-US" sz="2100"/>
              <a:t>,</a:t>
            </a:r>
            <a:r>
              <a:rPr lang="en-US" sz="2100">
                <a:solidFill>
                  <a:schemeClr val="bg1"/>
                </a:solidFill>
              </a:rPr>
              <a:t> or “gut body cavity.” </a:t>
            </a:r>
          </a:p>
          <a:p>
            <a:r>
              <a:rPr lang="en-US" sz="2100">
                <a:solidFill>
                  <a:schemeClr val="bg1"/>
                </a:solidFill>
              </a:rPr>
              <a:t>In both patterns, mesodermal cells spread out to completely line the coelom, and the blastocoel disappears.</a:t>
            </a:r>
          </a:p>
          <a:p>
            <a:r>
              <a:rPr lang="en-US" sz="2100">
                <a:solidFill>
                  <a:schemeClr val="bg1"/>
                </a:solidFill>
              </a:rPr>
              <a:t>Thus, in both protostomes and deuterostomes, mesoderm lines the interior of the outer body wall and surrounds the gut.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30">
                                            <p:txEl>
                                              <p:pRg st="0" end="0"/>
                                            </p:txEl>
                                          </p:spTgt>
                                        </p:tgtEl>
                                        <p:attrNameLst>
                                          <p:attrName>style.visibility</p:attrName>
                                        </p:attrNameLst>
                                      </p:cBhvr>
                                      <p:to>
                                        <p:strVal val="visible"/>
                                      </p:to>
                                    </p:set>
                                    <p:animEffect transition="in" filter="wipe(left)">
                                      <p:cBhvr>
                                        <p:cTn id="7" dur="500"/>
                                        <p:tgtEl>
                                          <p:spTgt spid="1127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30">
                                            <p:txEl>
                                              <p:pRg st="2" end="2"/>
                                            </p:txEl>
                                          </p:spTgt>
                                        </p:tgtEl>
                                        <p:attrNameLst>
                                          <p:attrName>style.visibility</p:attrName>
                                        </p:attrNameLst>
                                      </p:cBhvr>
                                      <p:to>
                                        <p:strVal val="visible"/>
                                      </p:to>
                                    </p:set>
                                    <p:animEffect transition="in" filter="wipe(left)">
                                      <p:cBhvr>
                                        <p:cTn id="12" dur="500"/>
                                        <p:tgtEl>
                                          <p:spTgt spid="1127430">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7430">
                                            <p:txEl>
                                              <p:pRg st="3" end="3"/>
                                            </p:txEl>
                                          </p:spTgt>
                                        </p:tgtEl>
                                        <p:attrNameLst>
                                          <p:attrName>style.visibility</p:attrName>
                                        </p:attrNameLst>
                                      </p:cBhvr>
                                      <p:to>
                                        <p:strVal val="visible"/>
                                      </p:to>
                                    </p:set>
                                    <p:animEffect transition="in" filter="wipe(left)">
                                      <p:cBhvr>
                                        <p:cTn id="15" dur="500"/>
                                        <p:tgtEl>
                                          <p:spTgt spid="1127430">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7430">
                                            <p:txEl>
                                              <p:pRg st="4" end="4"/>
                                            </p:txEl>
                                          </p:spTgt>
                                        </p:tgtEl>
                                        <p:attrNameLst>
                                          <p:attrName>style.visibility</p:attrName>
                                        </p:attrNameLst>
                                      </p:cBhvr>
                                      <p:to>
                                        <p:strVal val="visible"/>
                                      </p:to>
                                    </p:set>
                                    <p:animEffect transition="in" filter="wipe(left)">
                                      <p:cBhvr>
                                        <p:cTn id="18" dur="500"/>
                                        <p:tgtEl>
                                          <p:spTgt spid="112743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27430">
                                            <p:txEl>
                                              <p:pRg st="5" end="5"/>
                                            </p:txEl>
                                          </p:spTgt>
                                        </p:tgtEl>
                                        <p:attrNameLst>
                                          <p:attrName>style.visibility</p:attrName>
                                        </p:attrNameLst>
                                      </p:cBhvr>
                                      <p:to>
                                        <p:strVal val="visible"/>
                                      </p:to>
                                    </p:set>
                                    <p:animEffect transition="in" filter="wipe(left)">
                                      <p:cBhvr>
                                        <p:cTn id="23" dur="500"/>
                                        <p:tgtEl>
                                          <p:spTgt spid="112743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27430">
                                            <p:txEl>
                                              <p:pRg st="6" end="6"/>
                                            </p:txEl>
                                          </p:spTgt>
                                        </p:tgtEl>
                                        <p:attrNameLst>
                                          <p:attrName>style.visibility</p:attrName>
                                        </p:attrNameLst>
                                      </p:cBhvr>
                                      <p:to>
                                        <p:strVal val="visible"/>
                                      </p:to>
                                    </p:set>
                                    <p:animEffect transition="in" filter="wipe(left)">
                                      <p:cBhvr>
                                        <p:cTn id="28" dur="500"/>
                                        <p:tgtEl>
                                          <p:spTgt spid="1127430">
                                            <p:txEl>
                                              <p:pRg st="6" end="6"/>
                                            </p:txEl>
                                          </p:spTgt>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1127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3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Multiple Choice</a:t>
            </a:r>
          </a:p>
        </p:txBody>
      </p:sp>
      <p:sp>
        <p:nvSpPr>
          <p:cNvPr id="982019" name="Rectangle 3"/>
          <p:cNvSpPr>
            <a:spLocks noGrp="1" noChangeArrowheads="1"/>
          </p:cNvSpPr>
          <p:nvPr>
            <p:ph idx="1"/>
          </p:nvPr>
        </p:nvSpPr>
        <p:spPr/>
        <p:txBody>
          <a:bodyPr/>
          <a:lstStyle/>
          <a:p>
            <a:pPr>
              <a:buFontTx/>
              <a:buNone/>
            </a:pPr>
            <a:r>
              <a:rPr lang="en-US"/>
              <a:t>1. What is the name for the process that leads to cell specialization in multicellular organisms?</a:t>
            </a:r>
            <a:endParaRPr lang="en-US">
              <a:solidFill>
                <a:schemeClr val="bg1"/>
              </a:solidFill>
            </a:endParaRPr>
          </a:p>
          <a:p>
            <a:pPr>
              <a:buFontTx/>
              <a:buNone/>
            </a:pPr>
            <a:r>
              <a:rPr lang="en-US">
                <a:solidFill>
                  <a:schemeClr val="bg1"/>
                </a:solidFill>
              </a:rPr>
              <a:t>	A. evolution</a:t>
            </a:r>
          </a:p>
          <a:p>
            <a:pPr>
              <a:buFontTx/>
              <a:buNone/>
            </a:pPr>
            <a:r>
              <a:rPr lang="en-US">
                <a:solidFill>
                  <a:schemeClr val="bg1"/>
                </a:solidFill>
              </a:rPr>
              <a:t>	B. fertilization</a:t>
            </a:r>
          </a:p>
          <a:p>
            <a:pPr>
              <a:buFontTx/>
              <a:buNone/>
            </a:pPr>
            <a:r>
              <a:rPr lang="en-US">
                <a:solidFill>
                  <a:schemeClr val="bg1"/>
                </a:solidFill>
              </a:rPr>
              <a:t>	C. differentiation</a:t>
            </a:r>
          </a:p>
          <a:p>
            <a:pPr>
              <a:buFontTx/>
              <a:buNone/>
            </a:pPr>
            <a:r>
              <a:rPr lang="en-US">
                <a:solidFill>
                  <a:schemeClr val="bg1"/>
                </a:solidFill>
              </a:rPr>
              <a:t>	D. asexual reproduction</a:t>
            </a:r>
            <a:endParaRPr lang="en-US"/>
          </a:p>
        </p:txBody>
      </p:sp>
      <p:sp>
        <p:nvSpPr>
          <p:cNvPr id="98202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982021"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68035" name="Rectangle 3"/>
          <p:cNvSpPr>
            <a:spLocks noGrp="1" noChangeArrowheads="1"/>
          </p:cNvSpPr>
          <p:nvPr>
            <p:ph idx="1"/>
          </p:nvPr>
        </p:nvSpPr>
        <p:spPr/>
        <p:txBody>
          <a:bodyPr/>
          <a:lstStyle/>
          <a:p>
            <a:pPr>
              <a:buFontTx/>
              <a:buNone/>
            </a:pPr>
            <a:r>
              <a:rPr lang="en-US"/>
              <a:t>1. What is the name for the process that leads to cell specialization in multicellular organisms?</a:t>
            </a:r>
            <a:endParaRPr lang="en-US">
              <a:solidFill>
                <a:schemeClr val="bg1"/>
              </a:solidFill>
            </a:endParaRPr>
          </a:p>
          <a:p>
            <a:pPr>
              <a:buFontTx/>
              <a:buNone/>
            </a:pPr>
            <a:r>
              <a:rPr lang="en-US">
                <a:solidFill>
                  <a:schemeClr val="bg1"/>
                </a:solidFill>
              </a:rPr>
              <a:t>	A. evolution</a:t>
            </a:r>
          </a:p>
          <a:p>
            <a:pPr>
              <a:buFontTx/>
              <a:buNone/>
            </a:pPr>
            <a:r>
              <a:rPr lang="en-US">
                <a:solidFill>
                  <a:schemeClr val="bg1"/>
                </a:solidFill>
              </a:rPr>
              <a:t>	B. fertilization</a:t>
            </a:r>
          </a:p>
          <a:p>
            <a:pPr>
              <a:buFontTx/>
              <a:buNone/>
            </a:pPr>
            <a:r>
              <a:rPr lang="en-US"/>
              <a:t>	C. differentiation</a:t>
            </a:r>
          </a:p>
          <a:p>
            <a:pPr>
              <a:buFontTx/>
              <a:buNone/>
            </a:pPr>
            <a:r>
              <a:rPr lang="en-US">
                <a:solidFill>
                  <a:schemeClr val="bg1"/>
                </a:solidFill>
              </a:rPr>
              <a:t>	D. asexual reproduction</a:t>
            </a:r>
            <a:endParaRPr lang="en-US"/>
          </a:p>
        </p:txBody>
      </p:sp>
      <p:sp>
        <p:nvSpPr>
          <p:cNvPr id="1068036"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68037"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a:t>Multiple Choice, </a:t>
            </a:r>
            <a:r>
              <a:rPr lang="en-US" b="0" i="1"/>
              <a:t>continued</a:t>
            </a:r>
            <a:endParaRPr lang="en-US"/>
          </a:p>
        </p:txBody>
      </p:sp>
      <p:sp>
        <p:nvSpPr>
          <p:cNvPr id="983043" name="Rectangle 3"/>
          <p:cNvSpPr>
            <a:spLocks noGrp="1" noChangeArrowheads="1"/>
          </p:cNvSpPr>
          <p:nvPr>
            <p:ph idx="1"/>
          </p:nvPr>
        </p:nvSpPr>
        <p:spPr/>
        <p:txBody>
          <a:bodyPr/>
          <a:lstStyle/>
          <a:p>
            <a:pPr>
              <a:buFontTx/>
              <a:buNone/>
            </a:pPr>
            <a:r>
              <a:rPr lang="en-US"/>
              <a:t>2. What process takes place as a zygote begins to divide after fertilization?</a:t>
            </a:r>
            <a:endParaRPr lang="en-US">
              <a:solidFill>
                <a:schemeClr val="bg1"/>
              </a:solidFill>
            </a:endParaRPr>
          </a:p>
          <a:p>
            <a:pPr>
              <a:buFontTx/>
              <a:buNone/>
            </a:pPr>
            <a:r>
              <a:rPr lang="en-US">
                <a:solidFill>
                  <a:schemeClr val="bg1"/>
                </a:solidFill>
              </a:rPr>
              <a:t>	F. meiosis</a:t>
            </a:r>
          </a:p>
          <a:p>
            <a:pPr>
              <a:buFontTx/>
              <a:buNone/>
            </a:pPr>
            <a:r>
              <a:rPr lang="en-US">
                <a:solidFill>
                  <a:schemeClr val="bg1"/>
                </a:solidFill>
              </a:rPr>
              <a:t>	G. cleavage</a:t>
            </a:r>
          </a:p>
          <a:p>
            <a:pPr>
              <a:buFontTx/>
              <a:buNone/>
            </a:pPr>
            <a:r>
              <a:rPr lang="en-US">
                <a:solidFill>
                  <a:schemeClr val="bg1"/>
                </a:solidFill>
              </a:rPr>
              <a:t>	H. gastrulation</a:t>
            </a:r>
          </a:p>
          <a:p>
            <a:pPr>
              <a:buFontTx/>
              <a:buNone/>
            </a:pPr>
            <a:r>
              <a:rPr lang="en-US">
                <a:solidFill>
                  <a:schemeClr val="bg1"/>
                </a:solidFill>
              </a:rPr>
              <a:t>	J. organogenesis</a:t>
            </a:r>
          </a:p>
        </p:txBody>
      </p:sp>
      <p:sp>
        <p:nvSpPr>
          <p:cNvPr id="98304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983045"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69059" name="Rectangle 3"/>
          <p:cNvSpPr>
            <a:spLocks noGrp="1" noChangeArrowheads="1"/>
          </p:cNvSpPr>
          <p:nvPr>
            <p:ph idx="1"/>
          </p:nvPr>
        </p:nvSpPr>
        <p:spPr/>
        <p:txBody>
          <a:bodyPr/>
          <a:lstStyle/>
          <a:p>
            <a:pPr>
              <a:buFontTx/>
              <a:buNone/>
            </a:pPr>
            <a:r>
              <a:rPr lang="en-US"/>
              <a:t>2. What process takes place as a zygote begins to divide after fertilization?</a:t>
            </a:r>
            <a:endParaRPr lang="en-US">
              <a:solidFill>
                <a:schemeClr val="bg1"/>
              </a:solidFill>
            </a:endParaRPr>
          </a:p>
          <a:p>
            <a:pPr>
              <a:buFontTx/>
              <a:buNone/>
            </a:pPr>
            <a:r>
              <a:rPr lang="en-US">
                <a:solidFill>
                  <a:schemeClr val="bg1"/>
                </a:solidFill>
              </a:rPr>
              <a:t>	F. meiosis</a:t>
            </a:r>
          </a:p>
          <a:p>
            <a:pPr>
              <a:buFontTx/>
              <a:buNone/>
            </a:pPr>
            <a:r>
              <a:rPr lang="en-US"/>
              <a:t>	G. cleavage</a:t>
            </a:r>
          </a:p>
          <a:p>
            <a:pPr>
              <a:buFontTx/>
              <a:buNone/>
            </a:pPr>
            <a:r>
              <a:rPr lang="en-US">
                <a:solidFill>
                  <a:schemeClr val="bg1"/>
                </a:solidFill>
              </a:rPr>
              <a:t>	H. gastrulation</a:t>
            </a:r>
          </a:p>
          <a:p>
            <a:pPr>
              <a:buFontTx/>
              <a:buNone/>
            </a:pPr>
            <a:r>
              <a:rPr lang="en-US">
                <a:solidFill>
                  <a:schemeClr val="bg1"/>
                </a:solidFill>
              </a:rPr>
              <a:t>	J. organogenesis</a:t>
            </a:r>
          </a:p>
        </p:txBody>
      </p:sp>
      <p:sp>
        <p:nvSpPr>
          <p:cNvPr id="106906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69061"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0083" name="Rectangle 3"/>
          <p:cNvSpPr>
            <a:spLocks noGrp="1" noChangeArrowheads="1"/>
          </p:cNvSpPr>
          <p:nvPr>
            <p:ph idx="1"/>
          </p:nvPr>
        </p:nvSpPr>
        <p:spPr/>
        <p:txBody>
          <a:bodyPr/>
          <a:lstStyle/>
          <a:p>
            <a:pPr>
              <a:buFontTx/>
              <a:buNone/>
            </a:pPr>
            <a:r>
              <a:rPr lang="en-US"/>
              <a:t>3. Which animals do not have true tissues?</a:t>
            </a:r>
            <a:endParaRPr lang="en-US">
              <a:solidFill>
                <a:schemeClr val="bg1"/>
              </a:solidFill>
            </a:endParaRPr>
          </a:p>
          <a:p>
            <a:pPr>
              <a:buFontTx/>
              <a:buNone/>
            </a:pPr>
            <a:r>
              <a:rPr lang="en-US">
                <a:solidFill>
                  <a:schemeClr val="bg1"/>
                </a:solidFill>
              </a:rPr>
              <a:t>	A. sponges</a:t>
            </a:r>
          </a:p>
          <a:p>
            <a:pPr>
              <a:buFontTx/>
              <a:buNone/>
            </a:pPr>
            <a:r>
              <a:rPr lang="en-US">
                <a:solidFill>
                  <a:schemeClr val="bg1"/>
                </a:solidFill>
              </a:rPr>
              <a:t>	B. chordates</a:t>
            </a:r>
          </a:p>
          <a:p>
            <a:pPr>
              <a:buFontTx/>
              <a:buNone/>
            </a:pPr>
            <a:r>
              <a:rPr lang="en-US">
                <a:solidFill>
                  <a:schemeClr val="bg1"/>
                </a:solidFill>
              </a:rPr>
              <a:t>	C. cnidarians</a:t>
            </a:r>
          </a:p>
          <a:p>
            <a:pPr>
              <a:buFontTx/>
              <a:buNone/>
            </a:pPr>
            <a:r>
              <a:rPr lang="en-US">
                <a:solidFill>
                  <a:schemeClr val="bg1"/>
                </a:solidFill>
              </a:rPr>
              <a:t>	D. ctenophores</a:t>
            </a:r>
            <a:endParaRPr lang="en-US"/>
          </a:p>
        </p:txBody>
      </p:sp>
      <p:sp>
        <p:nvSpPr>
          <p:cNvPr id="107008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0085"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1107" name="Rectangle 3"/>
          <p:cNvSpPr>
            <a:spLocks noGrp="1" noChangeArrowheads="1"/>
          </p:cNvSpPr>
          <p:nvPr>
            <p:ph idx="1"/>
          </p:nvPr>
        </p:nvSpPr>
        <p:spPr/>
        <p:txBody>
          <a:bodyPr/>
          <a:lstStyle/>
          <a:p>
            <a:pPr>
              <a:buFontTx/>
              <a:buNone/>
            </a:pPr>
            <a:r>
              <a:rPr lang="en-US"/>
              <a:t>3. Which animals do not have true tissues?</a:t>
            </a:r>
            <a:endParaRPr lang="en-US">
              <a:solidFill>
                <a:schemeClr val="bg1"/>
              </a:solidFill>
            </a:endParaRPr>
          </a:p>
          <a:p>
            <a:pPr>
              <a:buFontTx/>
              <a:buNone/>
            </a:pPr>
            <a:r>
              <a:rPr lang="en-US"/>
              <a:t>	A. sponges</a:t>
            </a:r>
          </a:p>
          <a:p>
            <a:pPr>
              <a:buFontTx/>
              <a:buNone/>
            </a:pPr>
            <a:r>
              <a:rPr lang="en-US">
                <a:solidFill>
                  <a:schemeClr val="bg1"/>
                </a:solidFill>
              </a:rPr>
              <a:t>	B. chordates</a:t>
            </a:r>
          </a:p>
          <a:p>
            <a:pPr>
              <a:buFontTx/>
              <a:buNone/>
            </a:pPr>
            <a:r>
              <a:rPr lang="en-US">
                <a:solidFill>
                  <a:schemeClr val="bg1"/>
                </a:solidFill>
              </a:rPr>
              <a:t>	C. cnidarians</a:t>
            </a:r>
          </a:p>
          <a:p>
            <a:pPr>
              <a:buFontTx/>
              <a:buNone/>
            </a:pPr>
            <a:r>
              <a:rPr lang="en-US">
                <a:solidFill>
                  <a:schemeClr val="bg1"/>
                </a:solidFill>
              </a:rPr>
              <a:t>	D. ctenophores</a:t>
            </a:r>
            <a:endParaRPr lang="en-US"/>
          </a:p>
        </p:txBody>
      </p:sp>
      <p:sp>
        <p:nvSpPr>
          <p:cNvPr id="1071108"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1109"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2131" name="Rectangle 3"/>
          <p:cNvSpPr>
            <a:spLocks noGrp="1" noChangeArrowheads="1"/>
          </p:cNvSpPr>
          <p:nvPr>
            <p:ph idx="1"/>
          </p:nvPr>
        </p:nvSpPr>
        <p:spPr/>
        <p:txBody>
          <a:bodyPr/>
          <a:lstStyle/>
          <a:p>
            <a:pPr>
              <a:buFontTx/>
              <a:buNone/>
            </a:pPr>
            <a:r>
              <a:rPr lang="en-US"/>
              <a:t>4. What are the basic tissue types in an embryo called?</a:t>
            </a:r>
            <a:endParaRPr lang="en-US">
              <a:solidFill>
                <a:schemeClr val="bg1"/>
              </a:solidFill>
            </a:endParaRPr>
          </a:p>
          <a:p>
            <a:pPr>
              <a:buFontTx/>
              <a:buNone/>
            </a:pPr>
            <a:r>
              <a:rPr lang="en-US">
                <a:solidFill>
                  <a:schemeClr val="bg1"/>
                </a:solidFill>
              </a:rPr>
              <a:t>	F. coeloms</a:t>
            </a:r>
          </a:p>
          <a:p>
            <a:pPr>
              <a:buFontTx/>
              <a:buNone/>
            </a:pPr>
            <a:r>
              <a:rPr lang="en-US">
                <a:solidFill>
                  <a:schemeClr val="bg1"/>
                </a:solidFill>
              </a:rPr>
              <a:t>	G. germ layers</a:t>
            </a:r>
          </a:p>
          <a:p>
            <a:pPr>
              <a:buFontTx/>
              <a:buNone/>
            </a:pPr>
            <a:r>
              <a:rPr lang="en-US">
                <a:solidFill>
                  <a:schemeClr val="bg1"/>
                </a:solidFill>
              </a:rPr>
              <a:t>	H. notochords</a:t>
            </a:r>
          </a:p>
          <a:p>
            <a:pPr>
              <a:buFontTx/>
              <a:buNone/>
            </a:pPr>
            <a:r>
              <a:rPr lang="en-US">
                <a:solidFill>
                  <a:schemeClr val="bg1"/>
                </a:solidFill>
              </a:rPr>
              <a:t>	J. pharyngeal pouches</a:t>
            </a:r>
          </a:p>
        </p:txBody>
      </p:sp>
      <p:sp>
        <p:nvSpPr>
          <p:cNvPr id="107213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2133"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3155" name="Rectangle 3"/>
          <p:cNvSpPr>
            <a:spLocks noGrp="1" noChangeArrowheads="1"/>
          </p:cNvSpPr>
          <p:nvPr>
            <p:ph idx="1"/>
          </p:nvPr>
        </p:nvSpPr>
        <p:spPr/>
        <p:txBody>
          <a:bodyPr/>
          <a:lstStyle/>
          <a:p>
            <a:pPr>
              <a:buFontTx/>
              <a:buNone/>
            </a:pPr>
            <a:r>
              <a:rPr lang="en-US"/>
              <a:t>4. What are the basic tissue types in an embryo called?</a:t>
            </a:r>
            <a:endParaRPr lang="en-US">
              <a:solidFill>
                <a:schemeClr val="bg1"/>
              </a:solidFill>
            </a:endParaRPr>
          </a:p>
          <a:p>
            <a:pPr>
              <a:buFontTx/>
              <a:buNone/>
            </a:pPr>
            <a:r>
              <a:rPr lang="en-US">
                <a:solidFill>
                  <a:schemeClr val="bg1"/>
                </a:solidFill>
              </a:rPr>
              <a:t>	F. coeloms</a:t>
            </a:r>
          </a:p>
          <a:p>
            <a:pPr>
              <a:buFontTx/>
              <a:buNone/>
            </a:pPr>
            <a:r>
              <a:rPr lang="en-US"/>
              <a:t>	G. germ layers</a:t>
            </a:r>
          </a:p>
          <a:p>
            <a:pPr>
              <a:buFontTx/>
              <a:buNone/>
            </a:pPr>
            <a:r>
              <a:rPr lang="en-US">
                <a:solidFill>
                  <a:schemeClr val="bg1"/>
                </a:solidFill>
              </a:rPr>
              <a:t>	H. notochords</a:t>
            </a:r>
          </a:p>
          <a:p>
            <a:pPr>
              <a:buFontTx/>
              <a:buNone/>
            </a:pPr>
            <a:r>
              <a:rPr lang="en-US">
                <a:solidFill>
                  <a:schemeClr val="bg1"/>
                </a:solidFill>
              </a:rPr>
              <a:t>	J. pharyngeal pouches</a:t>
            </a:r>
          </a:p>
        </p:txBody>
      </p:sp>
      <p:sp>
        <p:nvSpPr>
          <p:cNvPr id="1073156"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3157"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4179" name="Rectangle 3"/>
          <p:cNvSpPr>
            <a:spLocks noGrp="1" noChangeArrowheads="1"/>
          </p:cNvSpPr>
          <p:nvPr>
            <p:ph idx="1"/>
          </p:nvPr>
        </p:nvSpPr>
        <p:spPr/>
        <p:txBody>
          <a:bodyPr/>
          <a:lstStyle/>
          <a:p>
            <a:pPr>
              <a:buFontTx/>
              <a:buNone/>
            </a:pPr>
            <a:r>
              <a:rPr lang="en-US"/>
              <a:t>The diagrams below illustrate a certain type of body-cavity development. Study the diagrams to answer the questions that follow.</a:t>
            </a:r>
          </a:p>
        </p:txBody>
      </p:sp>
      <p:sp>
        <p:nvSpPr>
          <p:cNvPr id="107418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4181"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pic>
        <p:nvPicPr>
          <p:cNvPr id="1074182" name="Picture 6" descr="Pages-from-Mod_Bio_SE"/>
          <p:cNvPicPr>
            <a:picLocks noChangeAspect="1" noChangeArrowheads="1"/>
          </p:cNvPicPr>
          <p:nvPr/>
        </p:nvPicPr>
        <p:blipFill>
          <a:blip r:embed="rId3"/>
          <a:srcRect/>
          <a:stretch>
            <a:fillRect/>
          </a:stretch>
        </p:blipFill>
        <p:spPr bwMode="auto">
          <a:xfrm>
            <a:off x="2819400" y="3524250"/>
            <a:ext cx="3228975" cy="17907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9539"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
        <p:nvSpPr>
          <p:cNvPr id="1089540"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89541" name="Rectangle 5"/>
          <p:cNvSpPr>
            <a:spLocks noGrp="1" noChangeArrowheads="1"/>
          </p:cNvSpPr>
          <p:nvPr>
            <p:ph type="title"/>
          </p:nvPr>
        </p:nvSpPr>
        <p:spPr>
          <a:noFill/>
          <a:ln/>
        </p:spPr>
        <p:txBody>
          <a:bodyPr/>
          <a:lstStyle/>
          <a:p>
            <a:r>
              <a:rPr lang="en-US"/>
              <a:t>Characteristics, </a:t>
            </a:r>
            <a:r>
              <a:rPr lang="en-US" b="0" i="1"/>
              <a:t>continued</a:t>
            </a:r>
            <a:endParaRPr lang="en-US" b="0"/>
          </a:p>
        </p:txBody>
      </p:sp>
      <p:sp>
        <p:nvSpPr>
          <p:cNvPr id="1089542" name="Rectangle 6"/>
          <p:cNvSpPr>
            <a:spLocks noGrp="1" noChangeArrowheads="1"/>
          </p:cNvSpPr>
          <p:nvPr>
            <p:ph idx="1"/>
          </p:nvPr>
        </p:nvSpPr>
        <p:spPr>
          <a:xfrm>
            <a:off x="711200" y="1828800"/>
            <a:ext cx="7772400" cy="4267200"/>
          </a:xfrm>
          <a:noFill/>
          <a:ln/>
        </p:spPr>
        <p:txBody>
          <a:bodyPr>
            <a:normAutofit/>
          </a:bodyPr>
          <a:lstStyle/>
          <a:p>
            <a:pPr>
              <a:spcBef>
                <a:spcPct val="0"/>
              </a:spcBef>
              <a:buSzTx/>
              <a:buFontTx/>
              <a:buNone/>
            </a:pPr>
            <a:r>
              <a:rPr lang="en-US" sz="1900" b="1" dirty="0"/>
              <a:t>Heterotrophy</a:t>
            </a:r>
            <a:endParaRPr lang="en-US" sz="1900" dirty="0">
              <a:solidFill>
                <a:schemeClr val="bg1"/>
              </a:solidFill>
            </a:endParaRPr>
          </a:p>
          <a:p>
            <a:r>
              <a:rPr lang="en-US" sz="1900" dirty="0">
                <a:solidFill>
                  <a:schemeClr val="bg1"/>
                </a:solidFill>
              </a:rPr>
              <a:t>Animals are heterotrophic. They obtain complex organic molecules from other sources, usually by </a:t>
            </a:r>
            <a:r>
              <a:rPr lang="en-US" sz="1900" b="1" dirty="0"/>
              <a:t>ingestion</a:t>
            </a:r>
            <a:r>
              <a:rPr lang="en-US" sz="1900" dirty="0">
                <a:solidFill>
                  <a:schemeClr val="bg1"/>
                </a:solidFill>
              </a:rPr>
              <a:t>. </a:t>
            </a:r>
            <a:endParaRPr lang="en-US" sz="1900" b="1" dirty="0">
              <a:solidFill>
                <a:schemeClr val="bg1"/>
              </a:solidFill>
            </a:endParaRPr>
          </a:p>
          <a:p>
            <a:pPr>
              <a:spcBef>
                <a:spcPct val="0"/>
              </a:spcBef>
              <a:buSzTx/>
              <a:buFontTx/>
              <a:buNone/>
            </a:pPr>
            <a:r>
              <a:rPr lang="en-US" sz="1900" b="1" dirty="0"/>
              <a:t>Sexual Reproduction</a:t>
            </a:r>
            <a:endParaRPr lang="en-US" sz="1900" dirty="0">
              <a:solidFill>
                <a:schemeClr val="bg1"/>
              </a:solidFill>
            </a:endParaRPr>
          </a:p>
          <a:p>
            <a:r>
              <a:rPr lang="en-US" sz="1900" dirty="0">
                <a:solidFill>
                  <a:schemeClr val="bg1"/>
                </a:solidFill>
              </a:rPr>
              <a:t>Most animals can reproduce sexually, and some can also reproduce asexually.</a:t>
            </a:r>
          </a:p>
          <a:p>
            <a:r>
              <a:rPr lang="en-US" sz="1900" dirty="0">
                <a:solidFill>
                  <a:schemeClr val="bg1"/>
                </a:solidFill>
              </a:rPr>
              <a:t>In sexual reproduction, two haploid gametes fuse to form a </a:t>
            </a:r>
            <a:r>
              <a:rPr lang="en-US" sz="1900" b="1" dirty="0" smtClean="0"/>
              <a:t>____________</a:t>
            </a:r>
            <a:r>
              <a:rPr lang="en-US" sz="1900" dirty="0" smtClean="0">
                <a:solidFill>
                  <a:schemeClr val="bg1"/>
                </a:solidFill>
              </a:rPr>
              <a:t> </a:t>
            </a:r>
            <a:r>
              <a:rPr lang="en-US" sz="1900" dirty="0">
                <a:solidFill>
                  <a:schemeClr val="bg1"/>
                </a:solidFill>
              </a:rPr>
              <a:t>that undergoes repeated mitotic divisions.</a:t>
            </a:r>
          </a:p>
          <a:p>
            <a:r>
              <a:rPr lang="en-US" sz="1900" dirty="0">
                <a:solidFill>
                  <a:schemeClr val="bg1"/>
                </a:solidFill>
              </a:rPr>
              <a:t>The enlarging mass of dividing cells undergoes </a:t>
            </a:r>
            <a:r>
              <a:rPr lang="en-US" sz="1900" b="1" dirty="0" smtClean="0"/>
              <a:t>______________</a:t>
            </a:r>
            <a:r>
              <a:rPr lang="en-US" sz="1900" dirty="0" smtClean="0">
                <a:solidFill>
                  <a:schemeClr val="bg1"/>
                </a:solidFill>
              </a:rPr>
              <a:t>. </a:t>
            </a:r>
            <a:endParaRPr lang="en-US" sz="1900" b="1" dirty="0">
              <a:solidFill>
                <a:schemeClr val="bg1"/>
              </a:solidFill>
            </a:endParaRPr>
          </a:p>
          <a:p>
            <a:pPr>
              <a:spcBef>
                <a:spcPct val="0"/>
              </a:spcBef>
              <a:buSzTx/>
              <a:buFontTx/>
              <a:buNone/>
            </a:pPr>
            <a:r>
              <a:rPr lang="en-US" sz="1900" b="1" dirty="0"/>
              <a:t>Movement</a:t>
            </a:r>
            <a:endParaRPr lang="en-US" sz="1900" dirty="0">
              <a:solidFill>
                <a:schemeClr val="bg1"/>
              </a:solidFill>
            </a:endParaRPr>
          </a:p>
          <a:p>
            <a:r>
              <a:rPr lang="en-US" sz="1900" dirty="0">
                <a:solidFill>
                  <a:schemeClr val="bg1"/>
                </a:solidFill>
              </a:rPr>
              <a:t>Most animals move about in their environment.</a:t>
            </a:r>
          </a:p>
          <a:p>
            <a:r>
              <a:rPr lang="en-US" sz="1900" dirty="0">
                <a:solidFill>
                  <a:schemeClr val="bg1"/>
                </a:solidFill>
              </a:rPr>
              <a:t>The ability to move results from the interrelationship of muscle tissue and nervous tissue, or </a:t>
            </a:r>
            <a:r>
              <a:rPr lang="en-US" sz="1900" b="1" dirty="0"/>
              <a:t>neurons</a:t>
            </a:r>
            <a:r>
              <a:rPr lang="en-US" sz="1900"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9542">
                                            <p:txEl>
                                              <p:pRg st="0" end="0"/>
                                            </p:txEl>
                                          </p:spTgt>
                                        </p:tgtEl>
                                        <p:attrNameLst>
                                          <p:attrName>style.visibility</p:attrName>
                                        </p:attrNameLst>
                                      </p:cBhvr>
                                      <p:to>
                                        <p:strVal val="visible"/>
                                      </p:to>
                                    </p:set>
                                    <p:animEffect transition="in" filter="wipe(left)">
                                      <p:cBhvr>
                                        <p:cTn id="7" dur="500"/>
                                        <p:tgtEl>
                                          <p:spTgt spid="10895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9542">
                                            <p:txEl>
                                              <p:pRg st="1" end="1"/>
                                            </p:txEl>
                                          </p:spTgt>
                                        </p:tgtEl>
                                        <p:attrNameLst>
                                          <p:attrName>style.visibility</p:attrName>
                                        </p:attrNameLst>
                                      </p:cBhvr>
                                      <p:to>
                                        <p:strVal val="visible"/>
                                      </p:to>
                                    </p:set>
                                    <p:animEffect transition="in" filter="wipe(left)">
                                      <p:cBhvr>
                                        <p:cTn id="12" dur="500"/>
                                        <p:tgtEl>
                                          <p:spTgt spid="10895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9542">
                                            <p:txEl>
                                              <p:pRg st="2" end="2"/>
                                            </p:txEl>
                                          </p:spTgt>
                                        </p:tgtEl>
                                        <p:attrNameLst>
                                          <p:attrName>style.visibility</p:attrName>
                                        </p:attrNameLst>
                                      </p:cBhvr>
                                      <p:to>
                                        <p:strVal val="visible"/>
                                      </p:to>
                                    </p:set>
                                    <p:animEffect transition="in" filter="wipe(left)">
                                      <p:cBhvr>
                                        <p:cTn id="17" dur="500"/>
                                        <p:tgtEl>
                                          <p:spTgt spid="10895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9542">
                                            <p:txEl>
                                              <p:pRg st="3" end="3"/>
                                            </p:txEl>
                                          </p:spTgt>
                                        </p:tgtEl>
                                        <p:attrNameLst>
                                          <p:attrName>style.visibility</p:attrName>
                                        </p:attrNameLst>
                                      </p:cBhvr>
                                      <p:to>
                                        <p:strVal val="visible"/>
                                      </p:to>
                                    </p:set>
                                    <p:animEffect transition="in" filter="wipe(left)">
                                      <p:cBhvr>
                                        <p:cTn id="22" dur="500"/>
                                        <p:tgtEl>
                                          <p:spTgt spid="10895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9542">
                                            <p:txEl>
                                              <p:pRg st="4" end="4"/>
                                            </p:txEl>
                                          </p:spTgt>
                                        </p:tgtEl>
                                        <p:attrNameLst>
                                          <p:attrName>style.visibility</p:attrName>
                                        </p:attrNameLst>
                                      </p:cBhvr>
                                      <p:to>
                                        <p:strVal val="visible"/>
                                      </p:to>
                                    </p:set>
                                    <p:animEffect transition="in" filter="wipe(left)">
                                      <p:cBhvr>
                                        <p:cTn id="27" dur="500"/>
                                        <p:tgtEl>
                                          <p:spTgt spid="10895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9542">
                                            <p:txEl>
                                              <p:pRg st="5" end="5"/>
                                            </p:txEl>
                                          </p:spTgt>
                                        </p:tgtEl>
                                        <p:attrNameLst>
                                          <p:attrName>style.visibility</p:attrName>
                                        </p:attrNameLst>
                                      </p:cBhvr>
                                      <p:to>
                                        <p:strVal val="visible"/>
                                      </p:to>
                                    </p:set>
                                    <p:animEffect transition="in" filter="wipe(left)">
                                      <p:cBhvr>
                                        <p:cTn id="32" dur="500"/>
                                        <p:tgtEl>
                                          <p:spTgt spid="10895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9542">
                                            <p:txEl>
                                              <p:pRg st="6" end="6"/>
                                            </p:txEl>
                                          </p:spTgt>
                                        </p:tgtEl>
                                        <p:attrNameLst>
                                          <p:attrName>style.visibility</p:attrName>
                                        </p:attrNameLst>
                                      </p:cBhvr>
                                      <p:to>
                                        <p:strVal val="visible"/>
                                      </p:to>
                                    </p:set>
                                    <p:animEffect transition="in" filter="wipe(left)">
                                      <p:cBhvr>
                                        <p:cTn id="37" dur="500"/>
                                        <p:tgtEl>
                                          <p:spTgt spid="10895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9542">
                                            <p:txEl>
                                              <p:pRg st="7" end="7"/>
                                            </p:txEl>
                                          </p:spTgt>
                                        </p:tgtEl>
                                        <p:attrNameLst>
                                          <p:attrName>style.visibility</p:attrName>
                                        </p:attrNameLst>
                                      </p:cBhvr>
                                      <p:to>
                                        <p:strVal val="visible"/>
                                      </p:to>
                                    </p:set>
                                    <p:animEffect transition="in" filter="wipe(left)">
                                      <p:cBhvr>
                                        <p:cTn id="42" dur="500"/>
                                        <p:tgtEl>
                                          <p:spTgt spid="10895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9542">
                                            <p:txEl>
                                              <p:pRg st="8" end="8"/>
                                            </p:txEl>
                                          </p:spTgt>
                                        </p:tgtEl>
                                        <p:attrNameLst>
                                          <p:attrName>style.visibility</p:attrName>
                                        </p:attrNameLst>
                                      </p:cBhvr>
                                      <p:to>
                                        <p:strVal val="visible"/>
                                      </p:to>
                                    </p:set>
                                    <p:animEffect transition="in" filter="wipe(left)">
                                      <p:cBhvr>
                                        <p:cTn id="47" dur="500"/>
                                        <p:tgtEl>
                                          <p:spTgt spid="1089542">
                                            <p:txEl>
                                              <p:pRg st="8" end="8"/>
                                            </p:txEl>
                                          </p:spTgt>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499"/>
                                          </p:stCondLst>
                                        </p:cTn>
                                        <p:tgtEl>
                                          <p:spTgt spid="1089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82371" name="Rectangle 3"/>
          <p:cNvSpPr>
            <a:spLocks noGrp="1" noChangeArrowheads="1"/>
          </p:cNvSpPr>
          <p:nvPr>
            <p:ph idx="1"/>
          </p:nvPr>
        </p:nvSpPr>
        <p:spPr/>
        <p:txBody>
          <a:bodyPr/>
          <a:lstStyle/>
          <a:p>
            <a:pPr>
              <a:buFontTx/>
              <a:buNone/>
            </a:pPr>
            <a:r>
              <a:rPr lang="en-US"/>
              <a:t>5. The diagrams represent the development of which of the following animals?</a:t>
            </a:r>
            <a:endParaRPr lang="en-US">
              <a:solidFill>
                <a:schemeClr val="bg1"/>
              </a:solidFill>
            </a:endParaRPr>
          </a:p>
          <a:p>
            <a:pPr>
              <a:buFontTx/>
              <a:buNone/>
            </a:pPr>
            <a:r>
              <a:rPr lang="en-US">
                <a:solidFill>
                  <a:schemeClr val="bg1"/>
                </a:solidFill>
              </a:rPr>
              <a:t>	A. fish</a:t>
            </a:r>
          </a:p>
          <a:p>
            <a:pPr>
              <a:buFontTx/>
              <a:buNone/>
            </a:pPr>
            <a:r>
              <a:rPr lang="en-US">
                <a:solidFill>
                  <a:schemeClr val="bg1"/>
                </a:solidFill>
              </a:rPr>
              <a:t>	B. sponge</a:t>
            </a:r>
          </a:p>
          <a:p>
            <a:pPr>
              <a:buFontTx/>
              <a:buNone/>
            </a:pPr>
            <a:r>
              <a:rPr lang="en-US">
                <a:solidFill>
                  <a:schemeClr val="bg1"/>
                </a:solidFill>
              </a:rPr>
              <a:t>	C. octopus</a:t>
            </a:r>
          </a:p>
          <a:p>
            <a:pPr>
              <a:buFontTx/>
              <a:buNone/>
            </a:pPr>
            <a:r>
              <a:rPr lang="en-US">
                <a:solidFill>
                  <a:schemeClr val="bg1"/>
                </a:solidFill>
              </a:rPr>
              <a:t>	D. cnidarian</a:t>
            </a:r>
            <a:endParaRPr lang="en-US"/>
          </a:p>
        </p:txBody>
      </p:sp>
      <p:sp>
        <p:nvSpPr>
          <p:cNvPr id="108237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82373"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5203" name="Rectangle 3"/>
          <p:cNvSpPr>
            <a:spLocks noGrp="1" noChangeArrowheads="1"/>
          </p:cNvSpPr>
          <p:nvPr>
            <p:ph idx="1"/>
          </p:nvPr>
        </p:nvSpPr>
        <p:spPr/>
        <p:txBody>
          <a:bodyPr/>
          <a:lstStyle/>
          <a:p>
            <a:pPr>
              <a:buFontTx/>
              <a:buNone/>
            </a:pPr>
            <a:r>
              <a:rPr lang="en-US"/>
              <a:t>5. The diagrams represent the development of which of the following animals?</a:t>
            </a:r>
            <a:endParaRPr lang="en-US">
              <a:solidFill>
                <a:schemeClr val="bg1"/>
              </a:solidFill>
            </a:endParaRPr>
          </a:p>
          <a:p>
            <a:pPr>
              <a:buFontTx/>
              <a:buNone/>
            </a:pPr>
            <a:r>
              <a:rPr lang="en-US">
                <a:solidFill>
                  <a:schemeClr val="bg1"/>
                </a:solidFill>
              </a:rPr>
              <a:t>	A. fish</a:t>
            </a:r>
          </a:p>
          <a:p>
            <a:pPr>
              <a:buFontTx/>
              <a:buNone/>
            </a:pPr>
            <a:r>
              <a:rPr lang="en-US">
                <a:solidFill>
                  <a:schemeClr val="bg1"/>
                </a:solidFill>
              </a:rPr>
              <a:t>	B. sponge</a:t>
            </a:r>
          </a:p>
          <a:p>
            <a:pPr>
              <a:buFontTx/>
              <a:buNone/>
            </a:pPr>
            <a:r>
              <a:rPr lang="en-US"/>
              <a:t>	C. octopus</a:t>
            </a:r>
          </a:p>
          <a:p>
            <a:pPr>
              <a:buFontTx/>
              <a:buNone/>
            </a:pPr>
            <a:r>
              <a:rPr lang="en-US">
                <a:solidFill>
                  <a:schemeClr val="bg1"/>
                </a:solidFill>
              </a:rPr>
              <a:t>	D. cnidarian</a:t>
            </a:r>
            <a:endParaRPr lang="en-US"/>
          </a:p>
        </p:txBody>
      </p:sp>
      <p:sp>
        <p:nvSpPr>
          <p:cNvPr id="107520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5205"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6227" name="Rectangle 3"/>
          <p:cNvSpPr>
            <a:spLocks noGrp="1" noChangeArrowheads="1"/>
          </p:cNvSpPr>
          <p:nvPr>
            <p:ph idx="1"/>
          </p:nvPr>
        </p:nvSpPr>
        <p:spPr/>
        <p:txBody>
          <a:bodyPr/>
          <a:lstStyle/>
          <a:p>
            <a:pPr>
              <a:buFontTx/>
              <a:buNone/>
            </a:pPr>
            <a:r>
              <a:rPr lang="en-US"/>
              <a:t>6. With which of the following is the process illustrated associated?</a:t>
            </a:r>
            <a:endParaRPr lang="en-US">
              <a:solidFill>
                <a:schemeClr val="bg1"/>
              </a:solidFill>
            </a:endParaRPr>
          </a:p>
          <a:p>
            <a:pPr>
              <a:buFontTx/>
              <a:buNone/>
            </a:pPr>
            <a:r>
              <a:rPr lang="en-US">
                <a:solidFill>
                  <a:schemeClr val="bg1"/>
                </a:solidFill>
              </a:rPr>
              <a:t>	F. acoelomates</a:t>
            </a:r>
          </a:p>
          <a:p>
            <a:pPr>
              <a:buFontTx/>
              <a:buNone/>
            </a:pPr>
            <a:r>
              <a:rPr lang="en-US">
                <a:solidFill>
                  <a:schemeClr val="bg1"/>
                </a:solidFill>
              </a:rPr>
              <a:t>	G. deuterostomes</a:t>
            </a:r>
          </a:p>
          <a:p>
            <a:pPr>
              <a:buFontTx/>
              <a:buNone/>
            </a:pPr>
            <a:r>
              <a:rPr lang="en-US">
                <a:solidFill>
                  <a:schemeClr val="bg1"/>
                </a:solidFill>
              </a:rPr>
              <a:t>	H. spiral cleavage</a:t>
            </a:r>
          </a:p>
          <a:p>
            <a:pPr>
              <a:buFontTx/>
              <a:buNone/>
            </a:pPr>
            <a:r>
              <a:rPr lang="en-US">
                <a:solidFill>
                  <a:schemeClr val="bg1"/>
                </a:solidFill>
              </a:rPr>
              <a:t>	J. indeterminate cleavage</a:t>
            </a:r>
          </a:p>
        </p:txBody>
      </p:sp>
      <p:sp>
        <p:nvSpPr>
          <p:cNvPr id="1076228"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6229"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7251" name="Rectangle 3"/>
          <p:cNvSpPr>
            <a:spLocks noGrp="1" noChangeArrowheads="1"/>
          </p:cNvSpPr>
          <p:nvPr>
            <p:ph idx="1"/>
          </p:nvPr>
        </p:nvSpPr>
        <p:spPr/>
        <p:txBody>
          <a:bodyPr/>
          <a:lstStyle/>
          <a:p>
            <a:pPr>
              <a:buFontTx/>
              <a:buNone/>
            </a:pPr>
            <a:r>
              <a:rPr lang="en-US"/>
              <a:t>6. With which of the following is the process illustrated associated?</a:t>
            </a:r>
            <a:endParaRPr lang="en-US">
              <a:solidFill>
                <a:schemeClr val="bg1"/>
              </a:solidFill>
            </a:endParaRPr>
          </a:p>
          <a:p>
            <a:pPr>
              <a:buFontTx/>
              <a:buNone/>
            </a:pPr>
            <a:r>
              <a:rPr lang="en-US">
                <a:solidFill>
                  <a:schemeClr val="bg1"/>
                </a:solidFill>
              </a:rPr>
              <a:t>	F. acoelomates</a:t>
            </a:r>
          </a:p>
          <a:p>
            <a:pPr>
              <a:buFontTx/>
              <a:buNone/>
            </a:pPr>
            <a:r>
              <a:rPr lang="en-US">
                <a:solidFill>
                  <a:schemeClr val="bg1"/>
                </a:solidFill>
              </a:rPr>
              <a:t>	G. deuterostomes</a:t>
            </a:r>
          </a:p>
          <a:p>
            <a:pPr>
              <a:buFontTx/>
              <a:buNone/>
            </a:pPr>
            <a:r>
              <a:rPr lang="en-US"/>
              <a:t>	H. spiral cleavage</a:t>
            </a:r>
          </a:p>
          <a:p>
            <a:pPr>
              <a:buFontTx/>
              <a:buNone/>
            </a:pPr>
            <a:r>
              <a:rPr lang="en-US">
                <a:solidFill>
                  <a:schemeClr val="bg1"/>
                </a:solidFill>
              </a:rPr>
              <a:t>	J. indeterminate cleavage</a:t>
            </a:r>
          </a:p>
        </p:txBody>
      </p:sp>
      <p:sp>
        <p:nvSpPr>
          <p:cNvPr id="107725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7253"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8275" name="Rectangle 3"/>
          <p:cNvSpPr>
            <a:spLocks noGrp="1" noChangeArrowheads="1"/>
          </p:cNvSpPr>
          <p:nvPr>
            <p:ph idx="1"/>
          </p:nvPr>
        </p:nvSpPr>
        <p:spPr/>
        <p:txBody>
          <a:bodyPr/>
          <a:lstStyle/>
          <a:p>
            <a:pPr>
              <a:buFontTx/>
              <a:buNone/>
            </a:pPr>
            <a:r>
              <a:rPr lang="en-US"/>
              <a:t>7. Ectoderm : skin :: mesoderm :</a:t>
            </a:r>
            <a:endParaRPr lang="en-US">
              <a:solidFill>
                <a:schemeClr val="bg1"/>
              </a:solidFill>
            </a:endParaRPr>
          </a:p>
          <a:p>
            <a:pPr>
              <a:buFontTx/>
              <a:buNone/>
            </a:pPr>
            <a:r>
              <a:rPr lang="en-US">
                <a:solidFill>
                  <a:schemeClr val="bg1"/>
                </a:solidFill>
              </a:rPr>
              <a:t>	A. lungs</a:t>
            </a:r>
          </a:p>
          <a:p>
            <a:pPr>
              <a:buFontTx/>
              <a:buNone/>
            </a:pPr>
            <a:r>
              <a:rPr lang="en-US">
                <a:solidFill>
                  <a:schemeClr val="bg1"/>
                </a:solidFill>
              </a:rPr>
              <a:t>	B. nerves</a:t>
            </a:r>
          </a:p>
          <a:p>
            <a:pPr>
              <a:buFontTx/>
              <a:buNone/>
            </a:pPr>
            <a:r>
              <a:rPr lang="en-US">
                <a:solidFill>
                  <a:schemeClr val="bg1"/>
                </a:solidFill>
              </a:rPr>
              <a:t>	C. vertebrae</a:t>
            </a:r>
          </a:p>
          <a:p>
            <a:pPr>
              <a:buFontTx/>
              <a:buNone/>
            </a:pPr>
            <a:r>
              <a:rPr lang="en-US">
                <a:solidFill>
                  <a:schemeClr val="bg1"/>
                </a:solidFill>
              </a:rPr>
              <a:t>	D. intestines</a:t>
            </a:r>
            <a:endParaRPr lang="en-US"/>
          </a:p>
        </p:txBody>
      </p:sp>
      <p:sp>
        <p:nvSpPr>
          <p:cNvPr id="1078276"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8277"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79299" name="Rectangle 3"/>
          <p:cNvSpPr>
            <a:spLocks noGrp="1" noChangeArrowheads="1"/>
          </p:cNvSpPr>
          <p:nvPr>
            <p:ph idx="1"/>
          </p:nvPr>
        </p:nvSpPr>
        <p:spPr/>
        <p:txBody>
          <a:bodyPr/>
          <a:lstStyle/>
          <a:p>
            <a:pPr>
              <a:buFontTx/>
              <a:buNone/>
            </a:pPr>
            <a:r>
              <a:rPr lang="en-US"/>
              <a:t>7. Ectoderm : skin :: mesoderm :</a:t>
            </a:r>
            <a:endParaRPr lang="en-US">
              <a:solidFill>
                <a:schemeClr val="bg1"/>
              </a:solidFill>
            </a:endParaRPr>
          </a:p>
          <a:p>
            <a:pPr>
              <a:buFontTx/>
              <a:buNone/>
            </a:pPr>
            <a:r>
              <a:rPr lang="en-US">
                <a:solidFill>
                  <a:schemeClr val="bg1"/>
                </a:solidFill>
              </a:rPr>
              <a:t>	A. lungs</a:t>
            </a:r>
          </a:p>
          <a:p>
            <a:pPr>
              <a:buFontTx/>
              <a:buNone/>
            </a:pPr>
            <a:r>
              <a:rPr lang="en-US">
                <a:solidFill>
                  <a:schemeClr val="bg1"/>
                </a:solidFill>
              </a:rPr>
              <a:t>	B. nerves</a:t>
            </a:r>
          </a:p>
          <a:p>
            <a:pPr>
              <a:buFontTx/>
              <a:buNone/>
            </a:pPr>
            <a:r>
              <a:rPr lang="en-US"/>
              <a:t>	C. vertebrae</a:t>
            </a:r>
          </a:p>
          <a:p>
            <a:pPr>
              <a:buFontTx/>
              <a:buNone/>
            </a:pPr>
            <a:r>
              <a:rPr lang="en-US">
                <a:solidFill>
                  <a:schemeClr val="bg1"/>
                </a:solidFill>
              </a:rPr>
              <a:t>	D. intestines</a:t>
            </a:r>
            <a:endParaRPr lang="en-US"/>
          </a:p>
        </p:txBody>
      </p:sp>
      <p:sp>
        <p:nvSpPr>
          <p:cNvPr id="107930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79301"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80323" name="Rectangle 3"/>
          <p:cNvSpPr>
            <a:spLocks noGrp="1" noChangeArrowheads="1"/>
          </p:cNvSpPr>
          <p:nvPr>
            <p:ph idx="1"/>
          </p:nvPr>
        </p:nvSpPr>
        <p:spPr/>
        <p:txBody>
          <a:bodyPr/>
          <a:lstStyle/>
          <a:p>
            <a:pPr>
              <a:buFontTx/>
              <a:buNone/>
            </a:pPr>
            <a:r>
              <a:rPr lang="en-US"/>
              <a:t>The diagrams below illustrate different organisms. Study the images to answer the question that follows.</a:t>
            </a:r>
          </a:p>
        </p:txBody>
      </p:sp>
      <p:sp>
        <p:nvSpPr>
          <p:cNvPr id="108032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80325"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pic>
        <p:nvPicPr>
          <p:cNvPr id="1080327" name="Picture 7" descr="Pages-from-Mod_Bio_SE"/>
          <p:cNvPicPr>
            <a:picLocks noChangeAspect="1" noChangeArrowheads="1"/>
          </p:cNvPicPr>
          <p:nvPr/>
        </p:nvPicPr>
        <p:blipFill>
          <a:blip r:embed="rId3"/>
          <a:srcRect/>
          <a:stretch>
            <a:fillRect/>
          </a:stretch>
        </p:blipFill>
        <p:spPr bwMode="auto">
          <a:xfrm>
            <a:off x="2185988" y="3105150"/>
            <a:ext cx="4772025" cy="2152650"/>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84419" name="Rectangle 3"/>
          <p:cNvSpPr>
            <a:spLocks noGrp="1" noChangeArrowheads="1"/>
          </p:cNvSpPr>
          <p:nvPr>
            <p:ph idx="1"/>
          </p:nvPr>
        </p:nvSpPr>
        <p:spPr/>
        <p:txBody>
          <a:bodyPr/>
          <a:lstStyle/>
          <a:p>
            <a:pPr>
              <a:buFontTx/>
              <a:buNone/>
            </a:pPr>
            <a:r>
              <a:rPr lang="en-US"/>
              <a:t>8. Which of the organisms has radial symmetry?</a:t>
            </a:r>
            <a:endParaRPr lang="en-US">
              <a:solidFill>
                <a:schemeClr val="bg1"/>
              </a:solidFill>
            </a:endParaRPr>
          </a:p>
          <a:p>
            <a:pPr>
              <a:buFontTx/>
              <a:buNone/>
            </a:pPr>
            <a:r>
              <a:rPr lang="en-US">
                <a:solidFill>
                  <a:schemeClr val="bg1"/>
                </a:solidFill>
              </a:rPr>
              <a:t>	F. beetle</a:t>
            </a:r>
          </a:p>
          <a:p>
            <a:pPr>
              <a:buFontTx/>
              <a:buNone/>
            </a:pPr>
            <a:r>
              <a:rPr lang="en-US">
                <a:solidFill>
                  <a:schemeClr val="bg1"/>
                </a:solidFill>
              </a:rPr>
              <a:t>	G. sponge</a:t>
            </a:r>
          </a:p>
          <a:p>
            <a:pPr>
              <a:buFontTx/>
              <a:buNone/>
            </a:pPr>
            <a:r>
              <a:rPr lang="en-US">
                <a:solidFill>
                  <a:schemeClr val="bg1"/>
                </a:solidFill>
              </a:rPr>
              <a:t>	H. jellyfish</a:t>
            </a:r>
          </a:p>
          <a:p>
            <a:pPr>
              <a:buFontTx/>
              <a:buNone/>
            </a:pPr>
            <a:r>
              <a:rPr lang="en-US">
                <a:solidFill>
                  <a:schemeClr val="bg1"/>
                </a:solidFill>
              </a:rPr>
              <a:t>	J. both the beetle and the sponge</a:t>
            </a:r>
          </a:p>
        </p:txBody>
      </p:sp>
      <p:sp>
        <p:nvSpPr>
          <p:cNvPr id="108442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84421"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r>
              <a:rPr lang="en-US"/>
              <a:t>Multiple Choice, </a:t>
            </a:r>
            <a:r>
              <a:rPr lang="en-US" b="0" i="1"/>
              <a:t>continued</a:t>
            </a:r>
            <a:endParaRPr lang="en-US"/>
          </a:p>
        </p:txBody>
      </p:sp>
      <p:sp>
        <p:nvSpPr>
          <p:cNvPr id="1081347" name="Rectangle 3"/>
          <p:cNvSpPr>
            <a:spLocks noGrp="1" noChangeArrowheads="1"/>
          </p:cNvSpPr>
          <p:nvPr>
            <p:ph idx="1"/>
          </p:nvPr>
        </p:nvSpPr>
        <p:spPr/>
        <p:txBody>
          <a:bodyPr/>
          <a:lstStyle/>
          <a:p>
            <a:pPr>
              <a:buFontTx/>
              <a:buNone/>
            </a:pPr>
            <a:r>
              <a:rPr lang="en-US"/>
              <a:t>8. Which of the organisms has radial symmetry?</a:t>
            </a:r>
            <a:endParaRPr lang="en-US">
              <a:solidFill>
                <a:schemeClr val="bg1"/>
              </a:solidFill>
            </a:endParaRPr>
          </a:p>
          <a:p>
            <a:pPr>
              <a:buFontTx/>
              <a:buNone/>
            </a:pPr>
            <a:r>
              <a:rPr lang="en-US">
                <a:solidFill>
                  <a:schemeClr val="bg1"/>
                </a:solidFill>
              </a:rPr>
              <a:t>	F. beetle</a:t>
            </a:r>
          </a:p>
          <a:p>
            <a:pPr>
              <a:buFontTx/>
              <a:buNone/>
            </a:pPr>
            <a:r>
              <a:rPr lang="en-US">
                <a:solidFill>
                  <a:schemeClr val="bg1"/>
                </a:solidFill>
              </a:rPr>
              <a:t>	G. sponge</a:t>
            </a:r>
          </a:p>
          <a:p>
            <a:pPr>
              <a:buFontTx/>
              <a:buNone/>
            </a:pPr>
            <a:r>
              <a:rPr lang="en-US"/>
              <a:t>	H. jellyfish</a:t>
            </a:r>
          </a:p>
          <a:p>
            <a:pPr>
              <a:buFontTx/>
              <a:buNone/>
            </a:pPr>
            <a:r>
              <a:rPr lang="en-US">
                <a:solidFill>
                  <a:schemeClr val="bg1"/>
                </a:solidFill>
              </a:rPr>
              <a:t>	J. both the beetle and the sponge</a:t>
            </a:r>
          </a:p>
        </p:txBody>
      </p:sp>
      <p:sp>
        <p:nvSpPr>
          <p:cNvPr id="1081348"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1081349"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r>
              <a:rPr lang="en-US"/>
              <a:t>Short Response</a:t>
            </a:r>
          </a:p>
        </p:txBody>
      </p:sp>
      <p:sp>
        <p:nvSpPr>
          <p:cNvPr id="989187" name="Rectangle 3"/>
          <p:cNvSpPr>
            <a:spLocks noGrp="1" noChangeArrowheads="1"/>
          </p:cNvSpPr>
          <p:nvPr>
            <p:ph idx="1"/>
          </p:nvPr>
        </p:nvSpPr>
        <p:spPr>
          <a:xfrm>
            <a:off x="685800" y="1827213"/>
            <a:ext cx="7797800" cy="2209800"/>
          </a:xfrm>
          <a:noFill/>
        </p:spPr>
        <p:txBody>
          <a:bodyPr/>
          <a:lstStyle/>
          <a:p>
            <a:pPr marL="457200" indent="-457200">
              <a:lnSpc>
                <a:spcPct val="90000"/>
              </a:lnSpc>
              <a:buFontTx/>
              <a:buNone/>
            </a:pPr>
            <a:r>
              <a:rPr lang="en-US" b="1"/>
              <a:t>Ctenophores and cnidarians are considered closely related to one another. Chordates and echinoderms are also considered closely related to one another. </a:t>
            </a:r>
          </a:p>
          <a:p>
            <a:pPr marL="457200" indent="-457200">
              <a:lnSpc>
                <a:spcPct val="90000"/>
              </a:lnSpc>
              <a:buFontTx/>
              <a:buNone/>
            </a:pPr>
            <a:endParaRPr lang="en-US" b="1"/>
          </a:p>
          <a:p>
            <a:pPr marL="457200" indent="-457200">
              <a:lnSpc>
                <a:spcPct val="90000"/>
              </a:lnSpc>
              <a:buFontTx/>
              <a:buNone/>
            </a:pPr>
            <a:r>
              <a:rPr lang="en-US" b="1"/>
              <a:t>Explain how it was determined that cnidarians are less closely related to chordates and echinoderms than they are to ctenophores.</a:t>
            </a:r>
          </a:p>
        </p:txBody>
      </p:sp>
      <p:sp>
        <p:nvSpPr>
          <p:cNvPr id="989188"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989189"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646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6467"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
        <p:nvSpPr>
          <p:cNvPr id="1086468"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86469" name="Rectangle 5"/>
          <p:cNvSpPr>
            <a:spLocks noGrp="1" noChangeArrowheads="1"/>
          </p:cNvSpPr>
          <p:nvPr>
            <p:ph type="title"/>
          </p:nvPr>
        </p:nvSpPr>
        <p:spPr>
          <a:noFill/>
          <a:ln/>
        </p:spPr>
        <p:txBody>
          <a:bodyPr/>
          <a:lstStyle/>
          <a:p>
            <a:r>
              <a:rPr lang="en-US"/>
              <a:t>Origin and Classification</a:t>
            </a:r>
            <a:endParaRPr lang="en-US" b="0"/>
          </a:p>
        </p:txBody>
      </p:sp>
      <p:sp>
        <p:nvSpPr>
          <p:cNvPr id="1086470" name="Rectangle 6"/>
          <p:cNvSpPr>
            <a:spLocks noGrp="1" noChangeArrowheads="1"/>
          </p:cNvSpPr>
          <p:nvPr>
            <p:ph idx="1"/>
          </p:nvPr>
        </p:nvSpPr>
        <p:spPr>
          <a:noFill/>
          <a:ln/>
        </p:spPr>
        <p:txBody>
          <a:bodyPr/>
          <a:lstStyle/>
          <a:p>
            <a:r>
              <a:rPr lang="en-US">
                <a:solidFill>
                  <a:schemeClr val="bg1"/>
                </a:solidFill>
              </a:rPr>
              <a:t>The first animals may have evolved from colonial protists.</a:t>
            </a:r>
          </a:p>
          <a:p>
            <a:r>
              <a:rPr lang="en-US">
                <a:solidFill>
                  <a:schemeClr val="bg1"/>
                </a:solidFill>
              </a:rPr>
              <a:t>Taxonomists have grouped animals into several phyla by comparing their:</a:t>
            </a:r>
          </a:p>
          <a:p>
            <a:pPr lvl="1"/>
            <a:r>
              <a:rPr lang="en-US">
                <a:solidFill>
                  <a:schemeClr val="bg1"/>
                </a:solidFill>
              </a:rPr>
              <a:t>fossils</a:t>
            </a:r>
          </a:p>
          <a:p>
            <a:pPr lvl="1"/>
            <a:r>
              <a:rPr lang="en-US">
                <a:solidFill>
                  <a:schemeClr val="bg1"/>
                </a:solidFill>
              </a:rPr>
              <a:t>body symmetry</a:t>
            </a:r>
          </a:p>
          <a:p>
            <a:pPr lvl="1"/>
            <a:r>
              <a:rPr lang="en-US">
                <a:solidFill>
                  <a:schemeClr val="bg1"/>
                </a:solidFill>
              </a:rPr>
              <a:t>patterns of embryo development</a:t>
            </a:r>
          </a:p>
          <a:p>
            <a:pPr lvl="1"/>
            <a:r>
              <a:rPr lang="en-US">
                <a:solidFill>
                  <a:schemeClr val="bg1"/>
                </a:solidFill>
              </a:rPr>
              <a:t>macromolecules, such as rRNA</a:t>
            </a:r>
            <a:endParaRPr lang="en-US"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6470">
                                            <p:txEl>
                                              <p:pRg st="0" end="0"/>
                                            </p:txEl>
                                          </p:spTgt>
                                        </p:tgtEl>
                                        <p:attrNameLst>
                                          <p:attrName>style.visibility</p:attrName>
                                        </p:attrNameLst>
                                      </p:cBhvr>
                                      <p:to>
                                        <p:strVal val="visible"/>
                                      </p:to>
                                    </p:set>
                                    <p:animEffect transition="in" filter="wipe(left)">
                                      <p:cBhvr>
                                        <p:cTn id="7" dur="500"/>
                                        <p:tgtEl>
                                          <p:spTgt spid="10864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6470">
                                            <p:txEl>
                                              <p:pRg st="1" end="1"/>
                                            </p:txEl>
                                          </p:spTgt>
                                        </p:tgtEl>
                                        <p:attrNameLst>
                                          <p:attrName>style.visibility</p:attrName>
                                        </p:attrNameLst>
                                      </p:cBhvr>
                                      <p:to>
                                        <p:strVal val="visible"/>
                                      </p:to>
                                    </p:set>
                                    <p:animEffect transition="in" filter="wipe(left)">
                                      <p:cBhvr>
                                        <p:cTn id="12" dur="500"/>
                                        <p:tgtEl>
                                          <p:spTgt spid="1086470">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86470">
                                            <p:txEl>
                                              <p:pRg st="2" end="2"/>
                                            </p:txEl>
                                          </p:spTgt>
                                        </p:tgtEl>
                                        <p:attrNameLst>
                                          <p:attrName>style.visibility</p:attrName>
                                        </p:attrNameLst>
                                      </p:cBhvr>
                                      <p:to>
                                        <p:strVal val="visible"/>
                                      </p:to>
                                    </p:set>
                                    <p:animEffect transition="in" filter="wipe(left)">
                                      <p:cBhvr>
                                        <p:cTn id="15" dur="500"/>
                                        <p:tgtEl>
                                          <p:spTgt spid="1086470">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86470">
                                            <p:txEl>
                                              <p:pRg st="3" end="3"/>
                                            </p:txEl>
                                          </p:spTgt>
                                        </p:tgtEl>
                                        <p:attrNameLst>
                                          <p:attrName>style.visibility</p:attrName>
                                        </p:attrNameLst>
                                      </p:cBhvr>
                                      <p:to>
                                        <p:strVal val="visible"/>
                                      </p:to>
                                    </p:set>
                                    <p:animEffect transition="in" filter="wipe(left)">
                                      <p:cBhvr>
                                        <p:cTn id="18" dur="500"/>
                                        <p:tgtEl>
                                          <p:spTgt spid="1086470">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86470">
                                            <p:txEl>
                                              <p:pRg st="4" end="4"/>
                                            </p:txEl>
                                          </p:spTgt>
                                        </p:tgtEl>
                                        <p:attrNameLst>
                                          <p:attrName>style.visibility</p:attrName>
                                        </p:attrNameLst>
                                      </p:cBhvr>
                                      <p:to>
                                        <p:strVal val="visible"/>
                                      </p:to>
                                    </p:set>
                                    <p:animEffect transition="in" filter="wipe(left)">
                                      <p:cBhvr>
                                        <p:cTn id="21" dur="500"/>
                                        <p:tgtEl>
                                          <p:spTgt spid="1086470">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86470">
                                            <p:txEl>
                                              <p:pRg st="5" end="5"/>
                                            </p:txEl>
                                          </p:spTgt>
                                        </p:tgtEl>
                                        <p:attrNameLst>
                                          <p:attrName>style.visibility</p:attrName>
                                        </p:attrNameLst>
                                      </p:cBhvr>
                                      <p:to>
                                        <p:strVal val="visible"/>
                                      </p:to>
                                    </p:set>
                                    <p:animEffect transition="in" filter="wipe(left)">
                                      <p:cBhvr>
                                        <p:cTn id="24" dur="500"/>
                                        <p:tgtEl>
                                          <p:spTgt spid="1086470">
                                            <p:txEl>
                                              <p:pRg st="5" end="5"/>
                                            </p:txEl>
                                          </p:spTgt>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499"/>
                                          </p:stCondLst>
                                        </p:cTn>
                                        <p:tgtEl>
                                          <p:spTgt spid="1086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70"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r>
              <a:rPr lang="en-US"/>
              <a:t>Short Response, </a:t>
            </a:r>
            <a:r>
              <a:rPr lang="en-US" b="0" i="1"/>
              <a:t>continued</a:t>
            </a:r>
            <a:endParaRPr lang="en-US"/>
          </a:p>
        </p:txBody>
      </p:sp>
      <p:sp>
        <p:nvSpPr>
          <p:cNvPr id="990211" name="Rectangle 3"/>
          <p:cNvSpPr>
            <a:spLocks noGrp="1" noChangeArrowheads="1"/>
          </p:cNvSpPr>
          <p:nvPr>
            <p:ph idx="1"/>
          </p:nvPr>
        </p:nvSpPr>
        <p:spPr>
          <a:xfrm>
            <a:off x="685800" y="1827213"/>
            <a:ext cx="7797800" cy="4495800"/>
          </a:xfrm>
          <a:noFill/>
        </p:spPr>
        <p:txBody>
          <a:bodyPr/>
          <a:lstStyle/>
          <a:p>
            <a:pPr marL="457200" indent="-457200">
              <a:lnSpc>
                <a:spcPct val="90000"/>
              </a:lnSpc>
              <a:buFontTx/>
              <a:buNone/>
            </a:pPr>
            <a:r>
              <a:rPr lang="en-US" b="1"/>
              <a:t>Ctenophores and cnidarians are considered closely related to one another. Chordates and echinoderms are also considered closely related to one another. </a:t>
            </a:r>
          </a:p>
          <a:p>
            <a:pPr marL="457200" indent="-457200">
              <a:lnSpc>
                <a:spcPct val="90000"/>
              </a:lnSpc>
              <a:buFontTx/>
              <a:buNone/>
            </a:pPr>
            <a:endParaRPr lang="en-US" b="1"/>
          </a:p>
          <a:p>
            <a:pPr marL="457200" indent="-457200">
              <a:lnSpc>
                <a:spcPct val="90000"/>
              </a:lnSpc>
              <a:buFontTx/>
              <a:buNone/>
            </a:pPr>
            <a:r>
              <a:rPr lang="en-US" b="1"/>
              <a:t>Explain how it was determined that cnidarians are less closely related to chordates and echinoderms than they are to ctenophores.</a:t>
            </a:r>
          </a:p>
          <a:p>
            <a:pPr marL="457200" indent="-457200">
              <a:lnSpc>
                <a:spcPct val="90000"/>
              </a:lnSpc>
              <a:buFontTx/>
              <a:buNone/>
            </a:pPr>
            <a:endParaRPr lang="en-US" b="1"/>
          </a:p>
          <a:p>
            <a:pPr marL="457200" indent="-457200">
              <a:lnSpc>
                <a:spcPct val="90000"/>
              </a:lnSpc>
              <a:buFontTx/>
              <a:buNone/>
            </a:pPr>
            <a:r>
              <a:rPr lang="en-US" b="1"/>
              <a:t>Answer: </a:t>
            </a:r>
            <a:r>
              <a:rPr lang="en-US" b="1">
                <a:solidFill>
                  <a:schemeClr val="bg1"/>
                </a:solidFill>
              </a:rPr>
              <a:t>Cnidarians and ctenophores have two tissue layers, while chordates and echinoderms have three tissue layers.</a:t>
            </a:r>
          </a:p>
        </p:txBody>
      </p:sp>
      <p:sp>
        <p:nvSpPr>
          <p:cNvPr id="99021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990213" name="Rectangle 5"/>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Text Box 2"/>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991235" name="Rectangle 3"/>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991236" name="Rectangle 4"/>
          <p:cNvSpPr>
            <a:spLocks noGrp="1" noChangeArrowheads="1"/>
          </p:cNvSpPr>
          <p:nvPr>
            <p:ph type="title"/>
          </p:nvPr>
        </p:nvSpPr>
        <p:spPr/>
        <p:txBody>
          <a:bodyPr/>
          <a:lstStyle/>
          <a:p>
            <a:r>
              <a:rPr lang="en-US"/>
              <a:t>Extended Response</a:t>
            </a:r>
          </a:p>
        </p:txBody>
      </p:sp>
      <p:sp>
        <p:nvSpPr>
          <p:cNvPr id="991237" name="Rectangle 5"/>
          <p:cNvSpPr>
            <a:spLocks noGrp="1" noChangeArrowheads="1"/>
          </p:cNvSpPr>
          <p:nvPr>
            <p:ph idx="1"/>
          </p:nvPr>
        </p:nvSpPr>
        <p:spPr>
          <a:xfrm>
            <a:off x="711200" y="1827213"/>
            <a:ext cx="7772400" cy="3962400"/>
          </a:xfrm>
          <a:noFill/>
        </p:spPr>
        <p:txBody>
          <a:bodyPr/>
          <a:lstStyle/>
          <a:p>
            <a:pPr>
              <a:lnSpc>
                <a:spcPct val="90000"/>
              </a:lnSpc>
              <a:buFontTx/>
              <a:buNone/>
            </a:pPr>
            <a:r>
              <a:rPr lang="en-US" sz="2200" b="1"/>
              <a:t>Base your answers to parts A &amp; B on the information below.</a:t>
            </a:r>
          </a:p>
          <a:p>
            <a:pPr>
              <a:lnSpc>
                <a:spcPct val="90000"/>
              </a:lnSpc>
              <a:buFontTx/>
              <a:buNone/>
            </a:pPr>
            <a:endParaRPr lang="en-US" sz="2200" b="1"/>
          </a:p>
          <a:p>
            <a:pPr>
              <a:lnSpc>
                <a:spcPct val="90000"/>
              </a:lnSpc>
              <a:buFontTx/>
              <a:buNone/>
            </a:pPr>
            <a:r>
              <a:rPr lang="en-US" sz="2200" b="1"/>
              <a:t>Three types of body-cavity organization exist in animals—acoelomate, pseudocoelomate, and coelomate.</a:t>
            </a:r>
          </a:p>
          <a:p>
            <a:pPr>
              <a:lnSpc>
                <a:spcPct val="90000"/>
              </a:lnSpc>
              <a:buFontTx/>
              <a:buNone/>
            </a:pPr>
            <a:endParaRPr lang="en-US" sz="2200" b="1"/>
          </a:p>
          <a:p>
            <a:pPr>
              <a:lnSpc>
                <a:spcPct val="90000"/>
              </a:lnSpc>
              <a:buFontTx/>
              <a:buNone/>
            </a:pPr>
            <a:r>
              <a:rPr lang="en-US" sz="2200" b="1">
                <a:solidFill>
                  <a:schemeClr val="bg1"/>
                </a:solidFill>
              </a:rPr>
              <a:t>Part A</a:t>
            </a:r>
            <a:r>
              <a:rPr lang="en-US" sz="2200" b="1"/>
              <a:t>  Explain how acoelomates and pseudocoelomates differ from coelomates.</a:t>
            </a:r>
          </a:p>
          <a:p>
            <a:pPr>
              <a:lnSpc>
                <a:spcPct val="90000"/>
              </a:lnSpc>
              <a:buFontTx/>
              <a:buNone/>
            </a:pPr>
            <a:endParaRPr lang="en-US" sz="2200" b="1"/>
          </a:p>
          <a:p>
            <a:pPr>
              <a:lnSpc>
                <a:spcPct val="90000"/>
              </a:lnSpc>
              <a:buFontTx/>
              <a:buNone/>
            </a:pPr>
            <a:r>
              <a:rPr lang="en-US" sz="2200" b="1">
                <a:solidFill>
                  <a:schemeClr val="bg1"/>
                </a:solidFill>
              </a:rPr>
              <a:t>Part B</a:t>
            </a:r>
            <a:r>
              <a:rPr lang="en-US" sz="2200" b="1"/>
              <a:t>  Explain how the lining of the body cavity develops in coelomates.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ext Box 2"/>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Standardized Test Prep</a:t>
            </a:r>
          </a:p>
        </p:txBody>
      </p:sp>
      <p:sp>
        <p:nvSpPr>
          <p:cNvPr id="992259" name="Rectangle 3"/>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992260" name="Rectangle 4"/>
          <p:cNvSpPr>
            <a:spLocks noGrp="1" noChangeArrowheads="1"/>
          </p:cNvSpPr>
          <p:nvPr>
            <p:ph type="title"/>
          </p:nvPr>
        </p:nvSpPr>
        <p:spPr/>
        <p:txBody>
          <a:bodyPr/>
          <a:lstStyle/>
          <a:p>
            <a:r>
              <a:rPr lang="en-US"/>
              <a:t>Extended Response, </a:t>
            </a:r>
            <a:r>
              <a:rPr lang="en-US" b="0" i="1"/>
              <a:t>continued</a:t>
            </a:r>
          </a:p>
        </p:txBody>
      </p:sp>
      <p:sp>
        <p:nvSpPr>
          <p:cNvPr id="992261" name="Rectangle 5"/>
          <p:cNvSpPr>
            <a:spLocks noGrp="1" noChangeArrowheads="1"/>
          </p:cNvSpPr>
          <p:nvPr>
            <p:ph idx="1"/>
          </p:nvPr>
        </p:nvSpPr>
        <p:spPr>
          <a:xfrm>
            <a:off x="685800" y="1827213"/>
            <a:ext cx="8001000" cy="4344987"/>
          </a:xfrm>
          <a:noFill/>
        </p:spPr>
        <p:txBody>
          <a:bodyPr/>
          <a:lstStyle/>
          <a:p>
            <a:pPr>
              <a:lnSpc>
                <a:spcPct val="90000"/>
              </a:lnSpc>
              <a:buFontTx/>
              <a:buNone/>
            </a:pPr>
            <a:r>
              <a:rPr lang="en-US" sz="1900" b="1"/>
              <a:t>Answer: </a:t>
            </a:r>
          </a:p>
          <a:p>
            <a:pPr lvl="1">
              <a:lnSpc>
                <a:spcPct val="90000"/>
              </a:lnSpc>
              <a:buFontTx/>
              <a:buNone/>
            </a:pPr>
            <a:r>
              <a:rPr lang="en-US" sz="1900" b="1" i="1"/>
              <a:t>Part A:</a:t>
            </a:r>
            <a:r>
              <a:rPr lang="en-US" sz="1900" b="1">
                <a:solidFill>
                  <a:schemeClr val="bg1"/>
                </a:solidFill>
              </a:rPr>
              <a:t> Acoelomates lack a body cavity, and the gut and outer covering are connected by mesoderm. Pseudocoelomates and coelomates have body cavities. In both, the outer body wall is lined with mesoderm. The pseudocoelomate gut is not lined with mesoderm, but the coelomate gut is lined with mesoderm.</a:t>
            </a:r>
          </a:p>
          <a:p>
            <a:pPr lvl="1">
              <a:lnSpc>
                <a:spcPct val="90000"/>
              </a:lnSpc>
              <a:buFontTx/>
              <a:buNone/>
            </a:pPr>
            <a:endParaRPr lang="en-US" sz="1900" b="1" i="1"/>
          </a:p>
          <a:p>
            <a:pPr lvl="1">
              <a:lnSpc>
                <a:spcPct val="90000"/>
              </a:lnSpc>
              <a:buFontTx/>
              <a:buNone/>
            </a:pPr>
            <a:r>
              <a:rPr lang="en-US" sz="1900" b="1" i="1"/>
              <a:t>Part B</a:t>
            </a:r>
            <a:r>
              <a:rPr lang="en-US" sz="1900" b="1"/>
              <a:t>: </a:t>
            </a:r>
            <a:r>
              <a:rPr lang="en-US" sz="1900" b="1">
                <a:solidFill>
                  <a:schemeClr val="bg1"/>
                </a:solidFill>
              </a:rPr>
              <a:t>The mesodermal lining in coelomates develops by schizocoely or enterocoely.  In schozocoely, cells split away from ectoderm and endoderm and move to the interior of the gastrula to form mesoderm. The mesoderm splits, and the cells divide to line the body cavity and gut. In enterocoely, cells of the archenteron form mesodermal pouches, which spread out to line the cavity and gut.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47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2947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
        <p:nvSpPr>
          <p:cNvPr id="1129476"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129477" name="Rectangle 5"/>
          <p:cNvSpPr>
            <a:spLocks noGrp="1" noChangeArrowheads="1"/>
          </p:cNvSpPr>
          <p:nvPr>
            <p:ph type="title"/>
          </p:nvPr>
        </p:nvSpPr>
        <p:spPr>
          <a:xfrm>
            <a:off x="685800" y="1066800"/>
            <a:ext cx="7415213" cy="609600"/>
          </a:xfrm>
          <a:noFill/>
          <a:ln/>
        </p:spPr>
        <p:txBody>
          <a:bodyPr>
            <a:normAutofit fontScale="90000"/>
          </a:bodyPr>
          <a:lstStyle/>
          <a:p>
            <a:r>
              <a:rPr lang="en-US"/>
              <a:t>Origin and Classification, </a:t>
            </a:r>
            <a:r>
              <a:rPr lang="en-US" b="0" i="1"/>
              <a:t>continued</a:t>
            </a:r>
          </a:p>
        </p:txBody>
      </p:sp>
      <p:sp>
        <p:nvSpPr>
          <p:cNvPr id="1129478" name="Rectangle 6"/>
          <p:cNvSpPr>
            <a:spLocks noGrp="1" noChangeArrowheads="1"/>
          </p:cNvSpPr>
          <p:nvPr>
            <p:ph idx="1"/>
          </p:nvPr>
        </p:nvSpPr>
        <p:spPr>
          <a:xfrm>
            <a:off x="711200" y="1828800"/>
            <a:ext cx="7772400" cy="4419600"/>
          </a:xfrm>
          <a:noFill/>
          <a:ln/>
        </p:spPr>
        <p:txBody>
          <a:bodyPr>
            <a:normAutofit/>
          </a:bodyPr>
          <a:lstStyle/>
          <a:p>
            <a:pPr>
              <a:buFontTx/>
              <a:buNone/>
            </a:pPr>
            <a:r>
              <a:rPr lang="en-US" sz="2000" b="1" dirty="0"/>
              <a:t>Invertebrates</a:t>
            </a:r>
            <a:endParaRPr lang="en-US" sz="2000" dirty="0">
              <a:solidFill>
                <a:schemeClr val="bg1"/>
              </a:solidFill>
            </a:endParaRPr>
          </a:p>
          <a:p>
            <a:r>
              <a:rPr lang="en-US" sz="2000" dirty="0">
                <a:solidFill>
                  <a:schemeClr val="bg1"/>
                </a:solidFill>
              </a:rPr>
              <a:t>Invertebrate body plans range from:</a:t>
            </a:r>
          </a:p>
          <a:p>
            <a:pPr lvl="1"/>
            <a:r>
              <a:rPr lang="en-US" sz="2000" dirty="0">
                <a:solidFill>
                  <a:schemeClr val="bg1"/>
                </a:solidFill>
              </a:rPr>
              <a:t>lack of symmetry and lack of true tissues</a:t>
            </a:r>
          </a:p>
          <a:p>
            <a:pPr lvl="1">
              <a:buFontTx/>
              <a:buNone/>
            </a:pPr>
            <a:r>
              <a:rPr lang="en-US" sz="2000" dirty="0">
                <a:solidFill>
                  <a:schemeClr val="bg1"/>
                </a:solidFill>
              </a:rPr>
              <a:t>to: </a:t>
            </a:r>
          </a:p>
          <a:p>
            <a:pPr lvl="1"/>
            <a:r>
              <a:rPr lang="en-US" sz="2000" dirty="0" smtClean="0">
                <a:solidFill>
                  <a:schemeClr val="bg1"/>
                </a:solidFill>
              </a:rPr>
              <a:t>________________________and </a:t>
            </a:r>
            <a:r>
              <a:rPr lang="en-US" sz="2000" dirty="0">
                <a:solidFill>
                  <a:schemeClr val="bg1"/>
                </a:solidFill>
              </a:rPr>
              <a:t>specialized parts</a:t>
            </a:r>
            <a:endParaRPr lang="en-US" sz="2000" b="1" dirty="0">
              <a:solidFill>
                <a:schemeClr val="bg1"/>
              </a:solidFill>
            </a:endParaRPr>
          </a:p>
          <a:p>
            <a:pPr>
              <a:spcBef>
                <a:spcPct val="0"/>
              </a:spcBef>
              <a:buSzTx/>
              <a:buFontTx/>
              <a:buNone/>
            </a:pPr>
            <a:endParaRPr lang="en-US" sz="2000" b="1" dirty="0"/>
          </a:p>
          <a:p>
            <a:pPr>
              <a:spcBef>
                <a:spcPct val="0"/>
              </a:spcBef>
              <a:buSzTx/>
              <a:buFontTx/>
              <a:buNone/>
            </a:pPr>
            <a:r>
              <a:rPr lang="en-US" sz="2000" b="1" dirty="0"/>
              <a:t>Chordates</a:t>
            </a:r>
            <a:endParaRPr lang="en-US" sz="2000" dirty="0">
              <a:solidFill>
                <a:schemeClr val="bg1"/>
              </a:solidFill>
            </a:endParaRPr>
          </a:p>
          <a:p>
            <a:r>
              <a:rPr lang="en-US" sz="2000" dirty="0">
                <a:solidFill>
                  <a:schemeClr val="bg1"/>
                </a:solidFill>
              </a:rPr>
              <a:t>All </a:t>
            </a:r>
            <a:r>
              <a:rPr lang="en-US" sz="2000" b="1" dirty="0"/>
              <a:t>chordates</a:t>
            </a:r>
            <a:r>
              <a:rPr lang="en-US" sz="2000" dirty="0">
                <a:solidFill>
                  <a:schemeClr val="bg1"/>
                </a:solidFill>
              </a:rPr>
              <a:t> have, at some stage in life:</a:t>
            </a:r>
          </a:p>
          <a:p>
            <a:pPr lvl="1"/>
            <a:r>
              <a:rPr lang="en-US" sz="2000" dirty="0">
                <a:solidFill>
                  <a:schemeClr val="bg1"/>
                </a:solidFill>
              </a:rPr>
              <a:t>a </a:t>
            </a:r>
            <a:r>
              <a:rPr lang="en-US" sz="2000" b="1" dirty="0" smtClean="0"/>
              <a:t>_____________</a:t>
            </a:r>
            <a:endParaRPr lang="en-US" sz="2000" dirty="0">
              <a:solidFill>
                <a:schemeClr val="bg1"/>
              </a:solidFill>
            </a:endParaRPr>
          </a:p>
          <a:p>
            <a:pPr lvl="1"/>
            <a:r>
              <a:rPr lang="en-US" sz="2000" dirty="0">
                <a:solidFill>
                  <a:schemeClr val="bg1"/>
                </a:solidFill>
              </a:rPr>
              <a:t>a </a:t>
            </a:r>
            <a:r>
              <a:rPr lang="en-US" sz="2000" b="1" dirty="0" smtClean="0"/>
              <a:t>____________________</a:t>
            </a:r>
            <a:endParaRPr lang="en-US" sz="2000" dirty="0">
              <a:solidFill>
                <a:schemeClr val="bg1"/>
              </a:solidFill>
            </a:endParaRPr>
          </a:p>
          <a:p>
            <a:pPr lvl="1"/>
            <a:r>
              <a:rPr lang="en-US" sz="2000" dirty="0">
                <a:solidFill>
                  <a:schemeClr val="bg1"/>
                </a:solidFill>
              </a:rPr>
              <a:t>a </a:t>
            </a:r>
            <a:r>
              <a:rPr lang="en-US" sz="2000" dirty="0" err="1">
                <a:solidFill>
                  <a:schemeClr val="bg1"/>
                </a:solidFill>
              </a:rPr>
              <a:t>postanal</a:t>
            </a:r>
            <a:r>
              <a:rPr lang="en-US" sz="2000" dirty="0">
                <a:solidFill>
                  <a:schemeClr val="bg1"/>
                </a:solidFill>
              </a:rPr>
              <a:t> tail</a:t>
            </a:r>
          </a:p>
          <a:p>
            <a:pPr lvl="1"/>
            <a:r>
              <a:rPr lang="en-US" sz="2000" b="1" dirty="0"/>
              <a:t>pharyngeal pouches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478">
                                            <p:txEl>
                                              <p:pRg st="0" end="0"/>
                                            </p:txEl>
                                          </p:spTgt>
                                        </p:tgtEl>
                                        <p:attrNameLst>
                                          <p:attrName>style.visibility</p:attrName>
                                        </p:attrNameLst>
                                      </p:cBhvr>
                                      <p:to>
                                        <p:strVal val="visible"/>
                                      </p:to>
                                    </p:set>
                                    <p:animEffect transition="in" filter="wipe(left)">
                                      <p:cBhvr>
                                        <p:cTn id="7" dur="500"/>
                                        <p:tgtEl>
                                          <p:spTgt spid="1129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478">
                                            <p:txEl>
                                              <p:pRg st="1" end="1"/>
                                            </p:txEl>
                                          </p:spTgt>
                                        </p:tgtEl>
                                        <p:attrNameLst>
                                          <p:attrName>style.visibility</p:attrName>
                                        </p:attrNameLst>
                                      </p:cBhvr>
                                      <p:to>
                                        <p:strVal val="visible"/>
                                      </p:to>
                                    </p:set>
                                    <p:animEffect transition="in" filter="wipe(left)">
                                      <p:cBhvr>
                                        <p:cTn id="12" dur="500"/>
                                        <p:tgtEl>
                                          <p:spTgt spid="112947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9478">
                                            <p:txEl>
                                              <p:pRg st="2" end="2"/>
                                            </p:txEl>
                                          </p:spTgt>
                                        </p:tgtEl>
                                        <p:attrNameLst>
                                          <p:attrName>style.visibility</p:attrName>
                                        </p:attrNameLst>
                                      </p:cBhvr>
                                      <p:to>
                                        <p:strVal val="visible"/>
                                      </p:to>
                                    </p:set>
                                    <p:animEffect transition="in" filter="wipe(left)">
                                      <p:cBhvr>
                                        <p:cTn id="15" dur="500"/>
                                        <p:tgtEl>
                                          <p:spTgt spid="112947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9478">
                                            <p:txEl>
                                              <p:pRg st="3" end="3"/>
                                            </p:txEl>
                                          </p:spTgt>
                                        </p:tgtEl>
                                        <p:attrNameLst>
                                          <p:attrName>style.visibility</p:attrName>
                                        </p:attrNameLst>
                                      </p:cBhvr>
                                      <p:to>
                                        <p:strVal val="visible"/>
                                      </p:to>
                                    </p:set>
                                    <p:animEffect transition="in" filter="wipe(left)">
                                      <p:cBhvr>
                                        <p:cTn id="18" dur="500"/>
                                        <p:tgtEl>
                                          <p:spTgt spid="112947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9478">
                                            <p:txEl>
                                              <p:pRg st="4" end="4"/>
                                            </p:txEl>
                                          </p:spTgt>
                                        </p:tgtEl>
                                        <p:attrNameLst>
                                          <p:attrName>style.visibility</p:attrName>
                                        </p:attrNameLst>
                                      </p:cBhvr>
                                      <p:to>
                                        <p:strVal val="visible"/>
                                      </p:to>
                                    </p:set>
                                    <p:animEffect transition="in" filter="wipe(left)">
                                      <p:cBhvr>
                                        <p:cTn id="21" dur="500"/>
                                        <p:tgtEl>
                                          <p:spTgt spid="112947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9478">
                                            <p:txEl>
                                              <p:pRg st="6" end="6"/>
                                            </p:txEl>
                                          </p:spTgt>
                                        </p:tgtEl>
                                        <p:attrNameLst>
                                          <p:attrName>style.visibility</p:attrName>
                                        </p:attrNameLst>
                                      </p:cBhvr>
                                      <p:to>
                                        <p:strVal val="visible"/>
                                      </p:to>
                                    </p:set>
                                    <p:animEffect transition="in" filter="wipe(left)">
                                      <p:cBhvr>
                                        <p:cTn id="26" dur="500"/>
                                        <p:tgtEl>
                                          <p:spTgt spid="112947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29478">
                                            <p:txEl>
                                              <p:pRg st="7" end="7"/>
                                            </p:txEl>
                                          </p:spTgt>
                                        </p:tgtEl>
                                        <p:attrNameLst>
                                          <p:attrName>style.visibility</p:attrName>
                                        </p:attrNameLst>
                                      </p:cBhvr>
                                      <p:to>
                                        <p:strVal val="visible"/>
                                      </p:to>
                                    </p:set>
                                    <p:animEffect transition="in" filter="wipe(left)">
                                      <p:cBhvr>
                                        <p:cTn id="31" dur="500"/>
                                        <p:tgtEl>
                                          <p:spTgt spid="1129478">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29478">
                                            <p:txEl>
                                              <p:pRg st="8" end="8"/>
                                            </p:txEl>
                                          </p:spTgt>
                                        </p:tgtEl>
                                        <p:attrNameLst>
                                          <p:attrName>style.visibility</p:attrName>
                                        </p:attrNameLst>
                                      </p:cBhvr>
                                      <p:to>
                                        <p:strVal val="visible"/>
                                      </p:to>
                                    </p:set>
                                    <p:animEffect transition="in" filter="wipe(left)">
                                      <p:cBhvr>
                                        <p:cTn id="34" dur="500"/>
                                        <p:tgtEl>
                                          <p:spTgt spid="1129478">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29478">
                                            <p:txEl>
                                              <p:pRg st="9" end="9"/>
                                            </p:txEl>
                                          </p:spTgt>
                                        </p:tgtEl>
                                        <p:attrNameLst>
                                          <p:attrName>style.visibility</p:attrName>
                                        </p:attrNameLst>
                                      </p:cBhvr>
                                      <p:to>
                                        <p:strVal val="visible"/>
                                      </p:to>
                                    </p:set>
                                    <p:animEffect transition="in" filter="wipe(left)">
                                      <p:cBhvr>
                                        <p:cTn id="37" dur="500"/>
                                        <p:tgtEl>
                                          <p:spTgt spid="1129478">
                                            <p:txEl>
                                              <p:pRg st="9" end="9"/>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29478">
                                            <p:txEl>
                                              <p:pRg st="10" end="10"/>
                                            </p:txEl>
                                          </p:spTgt>
                                        </p:tgtEl>
                                        <p:attrNameLst>
                                          <p:attrName>style.visibility</p:attrName>
                                        </p:attrNameLst>
                                      </p:cBhvr>
                                      <p:to>
                                        <p:strVal val="visible"/>
                                      </p:to>
                                    </p:set>
                                    <p:animEffect transition="in" filter="wipe(left)">
                                      <p:cBhvr>
                                        <p:cTn id="40" dur="500"/>
                                        <p:tgtEl>
                                          <p:spTgt spid="1129478">
                                            <p:txEl>
                                              <p:pRg st="10" end="1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29478">
                                            <p:txEl>
                                              <p:pRg st="11" end="11"/>
                                            </p:txEl>
                                          </p:spTgt>
                                        </p:tgtEl>
                                        <p:attrNameLst>
                                          <p:attrName>style.visibility</p:attrName>
                                        </p:attrNameLst>
                                      </p:cBhvr>
                                      <p:to>
                                        <p:strVal val="visible"/>
                                      </p:to>
                                    </p:set>
                                    <p:animEffect transition="in" filter="wipe(left)">
                                      <p:cBhvr>
                                        <p:cTn id="43" dur="500"/>
                                        <p:tgtEl>
                                          <p:spTgt spid="1129478">
                                            <p:txEl>
                                              <p:pRg st="11" end="11"/>
                                            </p:txEl>
                                          </p:spTgt>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499"/>
                                          </p:stCondLst>
                                        </p:cTn>
                                        <p:tgtEl>
                                          <p:spTgt spid="1129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050" name="Rectangle 2"/>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26051" name="Rectangle 3"/>
          <p:cNvSpPr>
            <a:spLocks noGrp="1" noChangeArrowheads="1"/>
          </p:cNvSpPr>
          <p:nvPr>
            <p:ph type="title"/>
          </p:nvPr>
        </p:nvSpPr>
        <p:spPr>
          <a:xfrm>
            <a:off x="685800" y="1066800"/>
            <a:ext cx="7010400" cy="609600"/>
          </a:xfrm>
          <a:noFill/>
          <a:ln/>
        </p:spPr>
        <p:txBody>
          <a:bodyPr>
            <a:normAutofit fontScale="90000"/>
          </a:bodyPr>
          <a:lstStyle/>
          <a:p>
            <a:r>
              <a:rPr lang="en-US">
                <a:solidFill>
                  <a:schemeClr val="tx1"/>
                </a:solidFill>
              </a:rPr>
              <a:t>Origins of Animal Tissues and Organs</a:t>
            </a:r>
            <a:endParaRPr lang="en-US"/>
          </a:p>
        </p:txBody>
      </p:sp>
      <p:sp>
        <p:nvSpPr>
          <p:cNvPr id="1026052"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pic>
        <p:nvPicPr>
          <p:cNvPr id="1026053" name="Picture 5" descr="Pages-from-MdBio06TT_V2-3"/>
          <p:cNvPicPr>
            <a:picLocks noChangeAspect="1" noChangeArrowheads="1"/>
          </p:cNvPicPr>
          <p:nvPr/>
        </p:nvPicPr>
        <p:blipFill>
          <a:blip r:embed="rId4"/>
          <a:srcRect/>
          <a:stretch>
            <a:fillRect/>
          </a:stretch>
        </p:blipFill>
        <p:spPr bwMode="auto">
          <a:xfrm>
            <a:off x="685800" y="1752600"/>
            <a:ext cx="8001000" cy="3971925"/>
          </a:xfrm>
          <a:prstGeom prst="rect">
            <a:avLst/>
          </a:prstGeom>
          <a:noFill/>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74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7491"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spAutoFit/>
          </a:bodyPr>
          <a:lstStyle/>
          <a:p>
            <a:pPr algn="l"/>
            <a:r>
              <a:rPr lang="en-US" sz="2000" b="1">
                <a:solidFill>
                  <a:srgbClr val="FFCC00"/>
                </a:solidFill>
              </a:rPr>
              <a:t>Section 1 </a:t>
            </a:r>
            <a:r>
              <a:rPr lang="en-US" sz="2000" b="1">
                <a:solidFill>
                  <a:schemeClr val="bg1"/>
                </a:solidFill>
              </a:rPr>
              <a:t>The Nature of Animals</a:t>
            </a:r>
          </a:p>
        </p:txBody>
      </p:sp>
      <p:sp>
        <p:nvSpPr>
          <p:cNvPr id="1087492" name="Rectangle 4"/>
          <p:cNvSpPr>
            <a:spLocks noChangeArrowheads="1"/>
          </p:cNvSpPr>
          <p:nvPr/>
        </p:nvSpPr>
        <p:spPr bwMode="auto">
          <a:xfrm>
            <a:off x="1006475" y="152400"/>
            <a:ext cx="2092325" cy="579438"/>
          </a:xfrm>
          <a:prstGeom prst="rect">
            <a:avLst/>
          </a:prstGeom>
          <a:noFill/>
          <a:ln w="12700">
            <a:noFill/>
            <a:miter lim="800000"/>
            <a:headEnd/>
            <a:tailEnd/>
          </a:ln>
          <a:effectLst/>
        </p:spPr>
        <p:txBody>
          <a:bodyPr wrap="none">
            <a:spAutoFit/>
          </a:bodyPr>
          <a:lstStyle/>
          <a:p>
            <a:r>
              <a:rPr lang="en-US" sz="2800" b="1">
                <a:solidFill>
                  <a:schemeClr val="bg1"/>
                </a:solidFill>
              </a:rPr>
              <a:t>Chapter</a:t>
            </a:r>
            <a:r>
              <a:rPr lang="en-US" sz="3200" b="1">
                <a:solidFill>
                  <a:schemeClr val="bg1"/>
                </a:solidFill>
              </a:rPr>
              <a:t> 32</a:t>
            </a:r>
            <a:endParaRPr lang="en-US" sz="2800" b="1">
              <a:solidFill>
                <a:schemeClr val="bg1"/>
              </a:solidFill>
            </a:endParaRPr>
          </a:p>
        </p:txBody>
      </p:sp>
      <p:sp>
        <p:nvSpPr>
          <p:cNvPr id="1087493" name="Rectangle 5"/>
          <p:cNvSpPr>
            <a:spLocks noGrp="1" noChangeArrowheads="1"/>
          </p:cNvSpPr>
          <p:nvPr>
            <p:ph type="title"/>
          </p:nvPr>
        </p:nvSpPr>
        <p:spPr>
          <a:noFill/>
          <a:ln/>
        </p:spPr>
        <p:txBody>
          <a:bodyPr/>
          <a:lstStyle/>
          <a:p>
            <a:r>
              <a:rPr lang="en-US"/>
              <a:t>Body Structure</a:t>
            </a:r>
            <a:endParaRPr lang="en-US" b="0"/>
          </a:p>
        </p:txBody>
      </p:sp>
      <p:sp>
        <p:nvSpPr>
          <p:cNvPr id="1087494" name="Rectangle 6"/>
          <p:cNvSpPr>
            <a:spLocks noGrp="1" noChangeArrowheads="1"/>
          </p:cNvSpPr>
          <p:nvPr>
            <p:ph idx="1"/>
          </p:nvPr>
        </p:nvSpPr>
        <p:spPr>
          <a:noFill/>
          <a:ln/>
        </p:spPr>
        <p:txBody>
          <a:bodyPr/>
          <a:lstStyle/>
          <a:p>
            <a:pPr>
              <a:lnSpc>
                <a:spcPct val="90000"/>
              </a:lnSpc>
              <a:spcBef>
                <a:spcPct val="0"/>
              </a:spcBef>
              <a:buSzTx/>
              <a:buFontTx/>
              <a:buNone/>
            </a:pPr>
            <a:r>
              <a:rPr lang="en-US" sz="2200" b="1" dirty="0"/>
              <a:t>Patterns of symmetry</a:t>
            </a:r>
            <a:endParaRPr lang="en-US" sz="2200" dirty="0">
              <a:solidFill>
                <a:schemeClr val="bg1"/>
              </a:solidFill>
            </a:endParaRPr>
          </a:p>
          <a:p>
            <a:pPr>
              <a:lnSpc>
                <a:spcPct val="90000"/>
              </a:lnSpc>
            </a:pPr>
            <a:r>
              <a:rPr lang="en-US" sz="2200" b="1" dirty="0"/>
              <a:t>Symmetry</a:t>
            </a:r>
            <a:r>
              <a:rPr lang="en-US" sz="2200" dirty="0">
                <a:solidFill>
                  <a:schemeClr val="bg1"/>
                </a:solidFill>
              </a:rPr>
              <a:t> is a body arrangement in which parts that lie on opposite sides of an axis are identical. </a:t>
            </a:r>
          </a:p>
          <a:p>
            <a:pPr>
              <a:lnSpc>
                <a:spcPct val="90000"/>
              </a:lnSpc>
            </a:pPr>
            <a:r>
              <a:rPr lang="en-US" sz="2200" dirty="0">
                <a:solidFill>
                  <a:schemeClr val="bg1"/>
                </a:solidFill>
              </a:rPr>
              <a:t>Types of symmetry are:</a:t>
            </a:r>
          </a:p>
          <a:p>
            <a:pPr lvl="1">
              <a:lnSpc>
                <a:spcPct val="90000"/>
              </a:lnSpc>
            </a:pPr>
            <a:r>
              <a:rPr lang="en-US" sz="2200" dirty="0">
                <a:solidFill>
                  <a:schemeClr val="bg1"/>
                </a:solidFill>
              </a:rPr>
              <a:t>no Symmetry (asymmetrical)</a:t>
            </a:r>
          </a:p>
          <a:p>
            <a:pPr lvl="1">
              <a:lnSpc>
                <a:spcPct val="90000"/>
              </a:lnSpc>
            </a:pPr>
            <a:r>
              <a:rPr lang="en-US" sz="2200" b="1" dirty="0"/>
              <a:t>radial </a:t>
            </a:r>
            <a:r>
              <a:rPr lang="en-US" sz="2200" b="1" dirty="0" smtClean="0"/>
              <a:t>symmetry- pizza-</a:t>
            </a:r>
            <a:endParaRPr lang="en-US" sz="2200" b="1" dirty="0"/>
          </a:p>
          <a:p>
            <a:pPr lvl="1">
              <a:lnSpc>
                <a:spcPct val="90000"/>
              </a:lnSpc>
            </a:pPr>
            <a:r>
              <a:rPr lang="en-US" sz="2200" b="1" dirty="0"/>
              <a:t>bilateral symmetry</a:t>
            </a:r>
            <a:r>
              <a:rPr lang="en-US" sz="2200" dirty="0">
                <a:solidFill>
                  <a:schemeClr val="bg1"/>
                </a:solidFill>
              </a:rPr>
              <a:t>, which includes:</a:t>
            </a:r>
          </a:p>
          <a:p>
            <a:pPr lvl="2">
              <a:lnSpc>
                <a:spcPct val="90000"/>
              </a:lnSpc>
            </a:pPr>
            <a:r>
              <a:rPr lang="en-US" sz="2200" dirty="0">
                <a:solidFill>
                  <a:schemeClr val="bg1"/>
                </a:solidFill>
              </a:rPr>
              <a:t>a </a:t>
            </a:r>
            <a:r>
              <a:rPr lang="en-US" sz="2200" b="1" dirty="0" smtClean="0"/>
              <a:t>__________</a:t>
            </a:r>
            <a:r>
              <a:rPr lang="en-US" sz="2200" dirty="0" smtClean="0">
                <a:solidFill>
                  <a:schemeClr val="bg1"/>
                </a:solidFill>
              </a:rPr>
              <a:t> </a:t>
            </a:r>
            <a:r>
              <a:rPr lang="en-US" sz="2200" dirty="0">
                <a:solidFill>
                  <a:schemeClr val="bg1"/>
                </a:solidFill>
              </a:rPr>
              <a:t>(back) side and a </a:t>
            </a:r>
            <a:r>
              <a:rPr lang="en-US" sz="2200" b="1" dirty="0" smtClean="0"/>
              <a:t>_______</a:t>
            </a:r>
            <a:r>
              <a:rPr lang="en-US" sz="2200" dirty="0" smtClean="0">
                <a:solidFill>
                  <a:schemeClr val="bg1"/>
                </a:solidFill>
              </a:rPr>
              <a:t> </a:t>
            </a:r>
            <a:r>
              <a:rPr lang="en-US" sz="2200" dirty="0">
                <a:solidFill>
                  <a:schemeClr val="bg1"/>
                </a:solidFill>
              </a:rPr>
              <a:t>(abdomen) side</a:t>
            </a:r>
          </a:p>
          <a:p>
            <a:pPr lvl="2">
              <a:lnSpc>
                <a:spcPct val="90000"/>
              </a:lnSpc>
            </a:pPr>
            <a:r>
              <a:rPr lang="en-US" sz="2200" dirty="0">
                <a:solidFill>
                  <a:schemeClr val="bg1"/>
                </a:solidFill>
              </a:rPr>
              <a:t>an </a:t>
            </a:r>
            <a:r>
              <a:rPr lang="en-US" sz="2200" b="1" dirty="0" smtClean="0"/>
              <a:t>___________</a:t>
            </a:r>
            <a:r>
              <a:rPr lang="en-US" sz="2200" dirty="0" smtClean="0">
                <a:solidFill>
                  <a:schemeClr val="bg1"/>
                </a:solidFill>
              </a:rPr>
              <a:t> </a:t>
            </a:r>
            <a:r>
              <a:rPr lang="en-US" sz="2200" dirty="0">
                <a:solidFill>
                  <a:schemeClr val="bg1"/>
                </a:solidFill>
              </a:rPr>
              <a:t>(head) end and a </a:t>
            </a:r>
            <a:r>
              <a:rPr lang="en-US" sz="2200" b="1" dirty="0" smtClean="0"/>
              <a:t>___________</a:t>
            </a:r>
            <a:r>
              <a:rPr lang="en-US" sz="2200" dirty="0" smtClean="0">
                <a:solidFill>
                  <a:schemeClr val="bg1"/>
                </a:solidFill>
              </a:rPr>
              <a:t> </a:t>
            </a:r>
            <a:r>
              <a:rPr lang="en-US" sz="2200" dirty="0">
                <a:solidFill>
                  <a:schemeClr val="bg1"/>
                </a:solidFill>
              </a:rPr>
              <a:t>(tail) end</a:t>
            </a:r>
          </a:p>
          <a:p>
            <a:pPr lvl="2">
              <a:lnSpc>
                <a:spcPct val="90000"/>
              </a:lnSpc>
            </a:pPr>
            <a:r>
              <a:rPr lang="en-US" sz="2200" dirty="0">
                <a:solidFill>
                  <a:schemeClr val="bg1"/>
                </a:solidFill>
              </a:rPr>
              <a:t>a right side and a left side</a:t>
            </a:r>
          </a:p>
          <a:p>
            <a:pPr>
              <a:lnSpc>
                <a:spcPct val="90000"/>
              </a:lnSpc>
            </a:pPr>
            <a:r>
              <a:rPr lang="en-US" sz="2200" dirty="0">
                <a:solidFill>
                  <a:schemeClr val="bg1"/>
                </a:solidFill>
              </a:rPr>
              <a:t>Bilaterally symmetrical animals tend to exhibit </a:t>
            </a:r>
            <a:r>
              <a:rPr lang="en-US" sz="2200" b="1" dirty="0" smtClean="0"/>
              <a:t>_________________.</a:t>
            </a:r>
            <a:endParaRPr lang="en-US" sz="2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7494">
                                            <p:txEl>
                                              <p:pRg st="0" end="0"/>
                                            </p:txEl>
                                          </p:spTgt>
                                        </p:tgtEl>
                                        <p:attrNameLst>
                                          <p:attrName>style.visibility</p:attrName>
                                        </p:attrNameLst>
                                      </p:cBhvr>
                                      <p:to>
                                        <p:strVal val="visible"/>
                                      </p:to>
                                    </p:set>
                                    <p:animEffect transition="in" filter="wipe(left)">
                                      <p:cBhvr>
                                        <p:cTn id="7" dur="500"/>
                                        <p:tgtEl>
                                          <p:spTgt spid="10874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7494">
                                            <p:txEl>
                                              <p:pRg st="1" end="1"/>
                                            </p:txEl>
                                          </p:spTgt>
                                        </p:tgtEl>
                                        <p:attrNameLst>
                                          <p:attrName>style.visibility</p:attrName>
                                        </p:attrNameLst>
                                      </p:cBhvr>
                                      <p:to>
                                        <p:strVal val="visible"/>
                                      </p:to>
                                    </p:set>
                                    <p:animEffect transition="in" filter="wipe(left)">
                                      <p:cBhvr>
                                        <p:cTn id="12" dur="500"/>
                                        <p:tgtEl>
                                          <p:spTgt spid="10874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7494">
                                            <p:txEl>
                                              <p:pRg st="2" end="2"/>
                                            </p:txEl>
                                          </p:spTgt>
                                        </p:tgtEl>
                                        <p:attrNameLst>
                                          <p:attrName>style.visibility</p:attrName>
                                        </p:attrNameLst>
                                      </p:cBhvr>
                                      <p:to>
                                        <p:strVal val="visible"/>
                                      </p:to>
                                    </p:set>
                                    <p:animEffect transition="in" filter="wipe(left)">
                                      <p:cBhvr>
                                        <p:cTn id="17" dur="500"/>
                                        <p:tgtEl>
                                          <p:spTgt spid="1087494">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87494">
                                            <p:txEl>
                                              <p:pRg st="3" end="3"/>
                                            </p:txEl>
                                          </p:spTgt>
                                        </p:tgtEl>
                                        <p:attrNameLst>
                                          <p:attrName>style.visibility</p:attrName>
                                        </p:attrNameLst>
                                      </p:cBhvr>
                                      <p:to>
                                        <p:strVal val="visible"/>
                                      </p:to>
                                    </p:set>
                                    <p:animEffect transition="in" filter="wipe(left)">
                                      <p:cBhvr>
                                        <p:cTn id="20" dur="500"/>
                                        <p:tgtEl>
                                          <p:spTgt spid="108749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87494">
                                            <p:txEl>
                                              <p:pRg st="4" end="4"/>
                                            </p:txEl>
                                          </p:spTgt>
                                        </p:tgtEl>
                                        <p:attrNameLst>
                                          <p:attrName>style.visibility</p:attrName>
                                        </p:attrNameLst>
                                      </p:cBhvr>
                                      <p:to>
                                        <p:strVal val="visible"/>
                                      </p:to>
                                    </p:set>
                                    <p:animEffect transition="in" filter="wipe(left)">
                                      <p:cBhvr>
                                        <p:cTn id="23" dur="500"/>
                                        <p:tgtEl>
                                          <p:spTgt spid="1087494">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87494">
                                            <p:txEl>
                                              <p:pRg st="5" end="5"/>
                                            </p:txEl>
                                          </p:spTgt>
                                        </p:tgtEl>
                                        <p:attrNameLst>
                                          <p:attrName>style.visibility</p:attrName>
                                        </p:attrNameLst>
                                      </p:cBhvr>
                                      <p:to>
                                        <p:strVal val="visible"/>
                                      </p:to>
                                    </p:set>
                                    <p:animEffect transition="in" filter="wipe(left)">
                                      <p:cBhvr>
                                        <p:cTn id="26" dur="500"/>
                                        <p:tgtEl>
                                          <p:spTgt spid="108749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87494">
                                            <p:txEl>
                                              <p:pRg st="6" end="6"/>
                                            </p:txEl>
                                          </p:spTgt>
                                        </p:tgtEl>
                                        <p:attrNameLst>
                                          <p:attrName>style.visibility</p:attrName>
                                        </p:attrNameLst>
                                      </p:cBhvr>
                                      <p:to>
                                        <p:strVal val="visible"/>
                                      </p:to>
                                    </p:set>
                                    <p:animEffect transition="in" filter="wipe(left)">
                                      <p:cBhvr>
                                        <p:cTn id="29" dur="500"/>
                                        <p:tgtEl>
                                          <p:spTgt spid="1087494">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87494">
                                            <p:txEl>
                                              <p:pRg st="7" end="7"/>
                                            </p:txEl>
                                          </p:spTgt>
                                        </p:tgtEl>
                                        <p:attrNameLst>
                                          <p:attrName>style.visibility</p:attrName>
                                        </p:attrNameLst>
                                      </p:cBhvr>
                                      <p:to>
                                        <p:strVal val="visible"/>
                                      </p:to>
                                    </p:set>
                                    <p:animEffect transition="in" filter="wipe(left)">
                                      <p:cBhvr>
                                        <p:cTn id="32" dur="500"/>
                                        <p:tgtEl>
                                          <p:spTgt spid="1087494">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87494">
                                            <p:txEl>
                                              <p:pRg st="8" end="8"/>
                                            </p:txEl>
                                          </p:spTgt>
                                        </p:tgtEl>
                                        <p:attrNameLst>
                                          <p:attrName>style.visibility</p:attrName>
                                        </p:attrNameLst>
                                      </p:cBhvr>
                                      <p:to>
                                        <p:strVal val="visible"/>
                                      </p:to>
                                    </p:set>
                                    <p:animEffect transition="in" filter="wipe(left)">
                                      <p:cBhvr>
                                        <p:cTn id="35" dur="500"/>
                                        <p:tgtEl>
                                          <p:spTgt spid="108749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87494">
                                            <p:txEl>
                                              <p:pRg st="9" end="9"/>
                                            </p:txEl>
                                          </p:spTgt>
                                        </p:tgtEl>
                                        <p:attrNameLst>
                                          <p:attrName>style.visibility</p:attrName>
                                        </p:attrNameLst>
                                      </p:cBhvr>
                                      <p:to>
                                        <p:strVal val="visible"/>
                                      </p:to>
                                    </p:set>
                                    <p:animEffect transition="in" filter="wipe(left)">
                                      <p:cBhvr>
                                        <p:cTn id="40" dur="500"/>
                                        <p:tgtEl>
                                          <p:spTgt spid="1087494">
                                            <p:txEl>
                                              <p:pRg st="9" end="9"/>
                                            </p:txEl>
                                          </p:spTgt>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1087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4"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4458</TotalTime>
  <Words>3090</Words>
  <Application>Microsoft Office PowerPoint</Application>
  <PresentationFormat>On-screen Show (4:3)</PresentationFormat>
  <Paragraphs>512</Paragraphs>
  <Slides>62</Slides>
  <Notes>62</Notes>
  <HiddenSlides>0</HiddenSlides>
  <MMClips>0</MMClips>
  <ScaleCrop>false</ScaleCrop>
  <HeadingPairs>
    <vt:vector size="6" baseType="variant">
      <vt:variant>
        <vt:lpstr>Theme</vt:lpstr>
      </vt:variant>
      <vt:variant>
        <vt:i4>1</vt:i4>
      </vt:variant>
      <vt:variant>
        <vt:lpstr>Slide Titles</vt:lpstr>
      </vt:variant>
      <vt:variant>
        <vt:i4>62</vt:i4>
      </vt:variant>
      <vt:variant>
        <vt:lpstr>Custom Shows</vt:lpstr>
      </vt:variant>
      <vt:variant>
        <vt:i4>9</vt:i4>
      </vt:variant>
    </vt:vector>
  </HeadingPairs>
  <TitlesOfParts>
    <vt:vector size="72" baseType="lpstr">
      <vt:lpstr>Apex</vt:lpstr>
      <vt:lpstr>Objectives</vt:lpstr>
      <vt:lpstr>Characteristics</vt:lpstr>
      <vt:lpstr>Characteristics, continued</vt:lpstr>
      <vt:lpstr>Evolutionary Relationships in the Animal Kingdom</vt:lpstr>
      <vt:lpstr>Characteristics, continued</vt:lpstr>
      <vt:lpstr>Origin and Classification</vt:lpstr>
      <vt:lpstr>Origin and Classification, continued</vt:lpstr>
      <vt:lpstr>Origins of Animal Tissues and Organs</vt:lpstr>
      <vt:lpstr>Body Structure</vt:lpstr>
      <vt:lpstr>Radial and Bilateral Symmetries</vt:lpstr>
      <vt:lpstr>The Animal Body: An Evolutionary Journey</vt:lpstr>
      <vt:lpstr>Objectives</vt:lpstr>
      <vt:lpstr>Invertebrate Characteristics</vt:lpstr>
      <vt:lpstr>Invertebrate Characteristics, continued</vt:lpstr>
      <vt:lpstr>Invertebrate Characteristics, continued</vt:lpstr>
      <vt:lpstr>Invertebrate Characteristics, continued</vt:lpstr>
      <vt:lpstr>Invertebrate Characteristics, continued</vt:lpstr>
      <vt:lpstr>Invertebrate Characteristics, continued</vt:lpstr>
      <vt:lpstr>Invertebrate Characteristics, continued</vt:lpstr>
      <vt:lpstr>Invertebrate Characteristics, continued</vt:lpstr>
      <vt:lpstr>Vertebrate Characteristics</vt:lpstr>
      <vt:lpstr>Vertebrate Characteristics, continued</vt:lpstr>
      <vt:lpstr>Vertebrate Skeleton</vt:lpstr>
      <vt:lpstr>Vertebrate Characteristics, continued</vt:lpstr>
      <vt:lpstr>Vertebrate Characteristics, continued</vt:lpstr>
      <vt:lpstr>Open and Closed Circulatory Systems</vt:lpstr>
      <vt:lpstr>Vertebrate Characteristics, continued</vt:lpstr>
      <vt:lpstr>Vertebrate Characteristics, continued</vt:lpstr>
      <vt:lpstr>Vertebrate Characteristics, continued</vt:lpstr>
      <vt:lpstr>Major Vertebrate Organ Systems</vt:lpstr>
      <vt:lpstr>Objectives</vt:lpstr>
      <vt:lpstr>Fertilization and Early Development</vt:lpstr>
      <vt:lpstr>Fertilization and Early Development, continued</vt:lpstr>
      <vt:lpstr>Cleavage and Blastula Formation</vt:lpstr>
      <vt:lpstr>Cleavage and Blastula Formation</vt:lpstr>
      <vt:lpstr>Fertilization and Early Development, continued</vt:lpstr>
      <vt:lpstr>Patterns of Development</vt:lpstr>
      <vt:lpstr>Three Body Plans of Symmetrical Animals</vt:lpstr>
      <vt:lpstr>Patterns of Development, continued</vt:lpstr>
      <vt:lpstr>Patterns of Development, continued</vt:lpstr>
      <vt:lpstr>Multiple Choice</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Short Response</vt:lpstr>
      <vt:lpstr>Short Response, continued</vt:lpstr>
      <vt:lpstr>Extended Response</vt:lpstr>
      <vt:lpstr>Extended Response, continued</vt:lpstr>
      <vt:lpstr>VIs Con</vt:lpstr>
      <vt:lpstr>Resources</vt:lpstr>
      <vt:lpstr>Chapter menu</vt:lpstr>
      <vt:lpstr>STP</vt:lpstr>
      <vt:lpstr>Transparencies</vt:lpstr>
      <vt:lpstr>Chapter</vt:lpstr>
      <vt:lpstr>Section 1</vt:lpstr>
      <vt:lpstr>Section 2</vt:lpstr>
      <vt:lpstr>Section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LocalAdmin</cp:lastModifiedBy>
  <cp:revision>654</cp:revision>
  <cp:lastPrinted>2004-02-20T14:12:55Z</cp:lastPrinted>
  <dcterms:modified xsi:type="dcterms:W3CDTF">2009-11-03T15:41:03Z</dcterms:modified>
</cp:coreProperties>
</file>